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58" r:id="rId4"/>
    <p:sldId id="260" r:id="rId5"/>
    <p:sldId id="259" r:id="rId6"/>
    <p:sldId id="279" r:id="rId7"/>
    <p:sldId id="280" r:id="rId8"/>
    <p:sldId id="262" r:id="rId9"/>
    <p:sldId id="263" r:id="rId10"/>
    <p:sldId id="264" r:id="rId11"/>
    <p:sldId id="267" r:id="rId12"/>
    <p:sldId id="276" r:id="rId13"/>
    <p:sldId id="266" r:id="rId14"/>
    <p:sldId id="268" r:id="rId15"/>
    <p:sldId id="269" r:id="rId16"/>
    <p:sldId id="281" r:id="rId17"/>
    <p:sldId id="283" r:id="rId18"/>
    <p:sldId id="278" r:id="rId19"/>
    <p:sldId id="271" r:id="rId20"/>
    <p:sldId id="273" r:id="rId21"/>
    <p:sldId id="277" r:id="rId22"/>
    <p:sldId id="274" r:id="rId23"/>
    <p:sldId id="282" r:id="rId24"/>
    <p:sldId id="275" r:id="rId25"/>
  </p:sldIdLst>
  <p:sldSz cx="9144000" cy="5143500" type="screen16x9"/>
  <p:notesSz cx="6858000" cy="9144000"/>
  <p:custDataLst>
    <p:tags r:id="rId27"/>
  </p:custDataLst>
  <p:defaultTextStyle>
    <a:defPPr>
      <a:defRPr lang="zh-CN"/>
    </a:defPPr>
    <a:lvl1pPr algn="l" rtl="0" fontAlgn="base">
      <a:spcBef>
        <a:spcPct val="0"/>
      </a:spcBef>
      <a:spcAft>
        <a:spcPct val="0"/>
      </a:spcAft>
      <a:buFont typeface="Arial" charset="0"/>
      <a:defRPr kern="1200">
        <a:solidFill>
          <a:schemeClr val="tx1"/>
        </a:solidFill>
        <a:latin typeface="Arial" charset="0"/>
        <a:ea typeface="宋体" pitchFamily="2" charset="-122"/>
        <a:cs typeface="+mn-cs"/>
      </a:defRPr>
    </a:lvl1pPr>
    <a:lvl2pPr marL="457200" algn="l" rtl="0" fontAlgn="base">
      <a:spcBef>
        <a:spcPct val="0"/>
      </a:spcBef>
      <a:spcAft>
        <a:spcPct val="0"/>
      </a:spcAft>
      <a:buFont typeface="Arial" charset="0"/>
      <a:defRPr kern="1200">
        <a:solidFill>
          <a:schemeClr val="tx1"/>
        </a:solidFill>
        <a:latin typeface="Arial" charset="0"/>
        <a:ea typeface="宋体" pitchFamily="2" charset="-122"/>
        <a:cs typeface="+mn-cs"/>
      </a:defRPr>
    </a:lvl2pPr>
    <a:lvl3pPr marL="914400" algn="l" rtl="0" fontAlgn="base">
      <a:spcBef>
        <a:spcPct val="0"/>
      </a:spcBef>
      <a:spcAft>
        <a:spcPct val="0"/>
      </a:spcAft>
      <a:buFont typeface="Arial" charset="0"/>
      <a:defRPr kern="1200">
        <a:solidFill>
          <a:schemeClr val="tx1"/>
        </a:solidFill>
        <a:latin typeface="Arial" charset="0"/>
        <a:ea typeface="宋体" pitchFamily="2" charset="-122"/>
        <a:cs typeface="+mn-cs"/>
      </a:defRPr>
    </a:lvl3pPr>
    <a:lvl4pPr marL="1371600" algn="l" rtl="0" fontAlgn="base">
      <a:spcBef>
        <a:spcPct val="0"/>
      </a:spcBef>
      <a:spcAft>
        <a:spcPct val="0"/>
      </a:spcAft>
      <a:buFont typeface="Arial" charset="0"/>
      <a:defRPr kern="1200">
        <a:solidFill>
          <a:schemeClr val="tx1"/>
        </a:solidFill>
        <a:latin typeface="Arial" charset="0"/>
        <a:ea typeface="宋体" pitchFamily="2" charset="-122"/>
        <a:cs typeface="+mn-cs"/>
      </a:defRPr>
    </a:lvl4pPr>
    <a:lvl5pPr marL="1828800" algn="l" rtl="0" fontAlgn="base">
      <a:spcBef>
        <a:spcPct val="0"/>
      </a:spcBef>
      <a:spcAft>
        <a:spcPct val="0"/>
      </a:spcAft>
      <a:buFont typeface="Arial" charset="0"/>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0BC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75" autoAdjust="0"/>
    <p:restoredTop sz="94660"/>
  </p:normalViewPr>
  <p:slideViewPr>
    <p:cSldViewPr>
      <p:cViewPr varScale="1">
        <p:scale>
          <a:sx n="123" d="100"/>
          <a:sy n="123" d="100"/>
        </p:scale>
        <p:origin x="235" y="82"/>
      </p:cViewPr>
      <p:guideLst>
        <p:guide orient="horz" pos="1620"/>
        <p:guide pos="2880"/>
      </p:guideLst>
    </p:cSldViewPr>
  </p:slideViewPr>
  <p:notesTextViewPr>
    <p:cViewPr>
      <p:scale>
        <a:sx n="100" d="100"/>
        <a:sy n="100" d="100"/>
      </p:scale>
      <p:origin x="0" y="0"/>
    </p:cViewPr>
  </p:notesTextViewPr>
  <p:gridSpacing cx="72005" cy="720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buFont typeface="Arial" pitchFamily="34" charset="0"/>
              <a:buNone/>
              <a:defRPr sz="1200" smtClean="0">
                <a:latin typeface="Arial" pitchFamily="34" charset="0"/>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buFont typeface="Arial" pitchFamily="34" charset="0"/>
              <a:buNone/>
              <a:defRPr sz="1200" smtClean="0">
                <a:latin typeface="Arial" pitchFamily="34" charset="0"/>
              </a:defRPr>
            </a:lvl1pPr>
          </a:lstStyle>
          <a:p>
            <a:pPr>
              <a:defRPr/>
            </a:pPr>
            <a:fld id="{0377EA83-F444-493A-A7E5-38B1FEF163A2}" type="datetimeFigureOut">
              <a:rPr lang="zh-CN" altLang="en-US"/>
              <a:pPr>
                <a:defRPr/>
              </a:pPr>
              <a:t>2018/6/20 Wednesday</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buFont typeface="Arial" pitchFamily="34" charset="0"/>
              <a:buNone/>
              <a:defRPr sz="1200" smtClean="0">
                <a:latin typeface="Arial" pitchFamily="34" charset="0"/>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buFont typeface="Arial" pitchFamily="34" charset="0"/>
              <a:buNone/>
              <a:defRPr sz="1200" smtClean="0">
                <a:latin typeface="Arial" pitchFamily="34" charset="0"/>
              </a:defRPr>
            </a:lvl1pPr>
          </a:lstStyle>
          <a:p>
            <a:pPr>
              <a:defRPr/>
            </a:pPr>
            <a:fld id="{AEEF1378-2A10-4965-A43D-9DDAF950FCE1}" type="slidenum">
              <a:rPr lang="zh-CN" altLang="en-US"/>
              <a:pPr>
                <a:defRPr/>
              </a:pPr>
              <a:t>‹#›</a:t>
            </a:fld>
            <a:endParaRPr lang="zh-CN" altLang="en-US"/>
          </a:p>
        </p:txBody>
      </p:sp>
    </p:spTree>
    <p:extLst>
      <p:ext uri="{BB962C8B-B14F-4D97-AF65-F5344CB8AC3E}">
        <p14:creationId xmlns:p14="http://schemas.microsoft.com/office/powerpoint/2010/main" val="269853442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348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C6C707CB-2A9B-4E87-8FE3-24AE7CA244D0}" type="slidenum">
              <a:rPr lang="zh-CN" altLang="en-US"/>
              <a:pPr eaLnBrk="1" hangingPunct="1">
                <a:buFont typeface="Arial" charset="0"/>
                <a:buNone/>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301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C72F2373-423F-45A0-9429-E08225BC0FF5}" type="slidenum">
              <a:rPr lang="zh-CN" altLang="en-US"/>
              <a:pPr eaLnBrk="1" hangingPunct="1">
                <a:buFont typeface="Arial" charset="0"/>
                <a:buNone/>
              </a:pPr>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50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1C54B03C-1BFD-4C63-9A79-6318D39503DA}" type="slidenum">
              <a:rPr lang="zh-CN" altLang="en-US"/>
              <a:pPr eaLnBrk="1" hangingPunct="1">
                <a:buFont typeface="Arial" charset="0"/>
                <a:buNone/>
              </a:pPr>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60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BF322906-2926-40AB-8AFA-8ED473ABD1C3}" type="slidenum">
              <a:rPr lang="zh-CN" altLang="en-US"/>
              <a:pPr eaLnBrk="1" hangingPunct="1">
                <a:buFont typeface="Arial" charset="0"/>
                <a:buNone/>
              </a:pPr>
              <a:t>12</a:t>
            </a:fld>
            <a:endParaRPr lang="zh-CN" altLang="en-US"/>
          </a:p>
        </p:txBody>
      </p:sp>
    </p:spTree>
    <p:extLst>
      <p:ext uri="{BB962C8B-B14F-4D97-AF65-F5344CB8AC3E}">
        <p14:creationId xmlns:p14="http://schemas.microsoft.com/office/powerpoint/2010/main" val="17797436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60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BF322906-2926-40AB-8AFA-8ED473ABD1C3}" type="slidenum">
              <a:rPr lang="zh-CN" altLang="en-US"/>
              <a:pPr eaLnBrk="1" hangingPunct="1">
                <a:buFont typeface="Arial" charset="0"/>
                <a:buNone/>
              </a:pPr>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710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8F6831A8-CBC8-4A3B-9280-0377A57713C9}" type="slidenum">
              <a:rPr lang="zh-CN" altLang="en-US"/>
              <a:pPr eaLnBrk="1" hangingPunct="1">
                <a:buFont typeface="Arial" charset="0"/>
                <a:buNone/>
              </a:pPr>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813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CDE78B91-A716-421D-8CF2-762B06197564}" type="slidenum">
              <a:rPr lang="zh-CN" altLang="en-US"/>
              <a:pPr eaLnBrk="1" hangingPunct="1">
                <a:buFont typeface="Arial" charset="0"/>
                <a:buNone/>
              </a:pPr>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710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8F6831A8-CBC8-4A3B-9280-0377A57713C9}" type="slidenum">
              <a:rPr lang="zh-CN" altLang="en-US"/>
              <a:pPr eaLnBrk="1" hangingPunct="1">
                <a:buFont typeface="Arial" charset="0"/>
                <a:buNone/>
              </a:pPr>
              <a:t>16</a:t>
            </a:fld>
            <a:endParaRPr lang="zh-CN" altLang="en-US"/>
          </a:p>
        </p:txBody>
      </p:sp>
    </p:spTree>
    <p:extLst>
      <p:ext uri="{BB962C8B-B14F-4D97-AF65-F5344CB8AC3E}">
        <p14:creationId xmlns:p14="http://schemas.microsoft.com/office/powerpoint/2010/main" val="11045966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813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CDE78B91-A716-421D-8CF2-762B06197564}" type="slidenum">
              <a:rPr lang="zh-CN" altLang="en-US"/>
              <a:pPr eaLnBrk="1" hangingPunct="1">
                <a:buFont typeface="Arial" charset="0"/>
                <a:buNone/>
              </a:pPr>
              <a:t>17</a:t>
            </a:fld>
            <a:endParaRPr lang="zh-CN" altLang="en-US"/>
          </a:p>
        </p:txBody>
      </p:sp>
    </p:spTree>
    <p:extLst>
      <p:ext uri="{BB962C8B-B14F-4D97-AF65-F5344CB8AC3E}">
        <p14:creationId xmlns:p14="http://schemas.microsoft.com/office/powerpoint/2010/main" val="333772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096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BD4CD1DF-D700-499C-B9B6-E97472CA762B}" type="slidenum">
              <a:rPr lang="zh-CN" altLang="en-US"/>
              <a:pPr eaLnBrk="1" hangingPunct="1">
                <a:buFont typeface="Arial" charset="0"/>
                <a:buNone/>
              </a:pPr>
              <a:t>18</a:t>
            </a:fld>
            <a:endParaRPr lang="zh-CN" altLang="en-US"/>
          </a:p>
        </p:txBody>
      </p:sp>
    </p:spTree>
    <p:extLst>
      <p:ext uri="{BB962C8B-B14F-4D97-AF65-F5344CB8AC3E}">
        <p14:creationId xmlns:p14="http://schemas.microsoft.com/office/powerpoint/2010/main" val="7840433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915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CB4DCC13-E271-4361-A348-4339E38BB73C}" type="slidenum">
              <a:rPr lang="zh-CN" altLang="en-US"/>
              <a:pPr eaLnBrk="1" hangingPunct="1">
                <a:buFont typeface="Arial" charset="0"/>
                <a:buNone/>
              </a:pPr>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358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AD80F2C6-414F-4B4B-B9EB-ED1FE1507CD9}" type="slidenum">
              <a:rPr lang="zh-CN" altLang="en-US"/>
              <a:pPr eaLnBrk="1" hangingPunct="1">
                <a:buFont typeface="Arial" charset="0"/>
                <a:buNone/>
              </a:pPr>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5222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62977353-BAA3-4A14-A434-995351A0DFBC}" type="slidenum">
              <a:rPr lang="zh-CN" altLang="en-US"/>
              <a:pPr eaLnBrk="1" hangingPunct="1">
                <a:buFont typeface="Arial" charset="0"/>
                <a:buNone/>
              </a:pPr>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301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C72F2373-423F-45A0-9429-E08225BC0FF5}" type="slidenum">
              <a:rPr lang="zh-CN" altLang="en-US"/>
              <a:pPr eaLnBrk="1" hangingPunct="1">
                <a:buFont typeface="Arial" charset="0"/>
                <a:buNone/>
              </a:pPr>
              <a:t>21</a:t>
            </a:fld>
            <a:endParaRPr lang="zh-CN" altLang="en-US"/>
          </a:p>
        </p:txBody>
      </p:sp>
    </p:spTree>
    <p:extLst>
      <p:ext uri="{BB962C8B-B14F-4D97-AF65-F5344CB8AC3E}">
        <p14:creationId xmlns:p14="http://schemas.microsoft.com/office/powerpoint/2010/main" val="5961784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532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0FB00510-7310-434A-8E59-E66EF6B3D7C1}" type="slidenum">
              <a:rPr lang="zh-CN" altLang="en-US"/>
              <a:pPr eaLnBrk="1" hangingPunct="1">
                <a:buFont typeface="Arial" charset="0"/>
                <a:buNone/>
              </a:pPr>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532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0FB00510-7310-434A-8E59-E66EF6B3D7C1}" type="slidenum">
              <a:rPr lang="zh-CN" altLang="en-US"/>
              <a:pPr eaLnBrk="1" hangingPunct="1">
                <a:buFont typeface="Arial" charset="0"/>
                <a:buNone/>
              </a:pPr>
              <a:t>23</a:t>
            </a:fld>
            <a:endParaRPr lang="zh-CN" altLang="en-US"/>
          </a:p>
        </p:txBody>
      </p:sp>
    </p:spTree>
    <p:extLst>
      <p:ext uri="{BB962C8B-B14F-4D97-AF65-F5344CB8AC3E}">
        <p14:creationId xmlns:p14="http://schemas.microsoft.com/office/powerpoint/2010/main" val="26326256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5427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67305506-D242-43C6-BA70-30659A9BF271}" type="slidenum">
              <a:rPr lang="zh-CN" altLang="en-US"/>
              <a:pPr eaLnBrk="1" hangingPunct="1">
                <a:buFont typeface="Arial" charset="0"/>
                <a:buNone/>
              </a:pPr>
              <a:t>24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368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186ABFF4-E806-44E9-BFC7-A26543372A5B}" type="slidenum">
              <a:rPr lang="zh-CN" altLang="en-US"/>
              <a:pPr eaLnBrk="1" hangingPunct="1">
                <a:buFont typeface="Arial" charset="0"/>
                <a:buNone/>
              </a:pPr>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dirty="0"/>
          </a:p>
        </p:txBody>
      </p:sp>
      <p:sp>
        <p:nvSpPr>
          <p:cNvPr id="389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B559ACCA-F8E7-4F4F-B898-9E63C24A8E58}" type="slidenum">
              <a:rPr lang="zh-CN" altLang="en-US"/>
              <a:pPr eaLnBrk="1" hangingPunct="1">
                <a:buFont typeface="Arial" charset="0"/>
                <a:buNone/>
              </a:pPr>
              <a:t>4</a:t>
            </a:fld>
            <a:endParaRPr lang="zh-CN" altLang="en-US"/>
          </a:p>
        </p:txBody>
      </p:sp>
    </p:spTree>
    <p:extLst>
      <p:ext uri="{BB962C8B-B14F-4D97-AF65-F5344CB8AC3E}">
        <p14:creationId xmlns:p14="http://schemas.microsoft.com/office/powerpoint/2010/main" val="1233737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3789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0E45FD64-2F6C-4337-A0E4-117A4F70B639}" type="slidenum">
              <a:rPr lang="zh-CN" altLang="en-US"/>
              <a:pPr eaLnBrk="1" hangingPunct="1">
                <a:buFont typeface="Arial" charset="0"/>
                <a:buNone/>
              </a:pPr>
              <a:t>5</a:t>
            </a:fld>
            <a:endParaRPr lang="zh-CN" altLang="en-US"/>
          </a:p>
        </p:txBody>
      </p:sp>
    </p:spTree>
    <p:extLst>
      <p:ext uri="{BB962C8B-B14F-4D97-AF65-F5344CB8AC3E}">
        <p14:creationId xmlns:p14="http://schemas.microsoft.com/office/powerpoint/2010/main" val="2535841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710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8F6831A8-CBC8-4A3B-9280-0377A57713C9}" type="slidenum">
              <a:rPr lang="zh-CN" altLang="en-US"/>
              <a:pPr eaLnBrk="1" hangingPunct="1">
                <a:buFont typeface="Arial" charset="0"/>
                <a:buNone/>
              </a:pPr>
              <a:t>6</a:t>
            </a:fld>
            <a:endParaRPr lang="zh-CN" altLang="en-US"/>
          </a:p>
        </p:txBody>
      </p:sp>
    </p:spTree>
    <p:extLst>
      <p:ext uri="{BB962C8B-B14F-4D97-AF65-F5344CB8AC3E}">
        <p14:creationId xmlns:p14="http://schemas.microsoft.com/office/powerpoint/2010/main" val="2555099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710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8F6831A8-CBC8-4A3B-9280-0377A57713C9}" type="slidenum">
              <a:rPr lang="zh-CN" altLang="en-US"/>
              <a:pPr eaLnBrk="1" hangingPunct="1">
                <a:buFont typeface="Arial" charset="0"/>
                <a:buNone/>
              </a:pPr>
              <a:t>7</a:t>
            </a:fld>
            <a:endParaRPr lang="zh-CN" altLang="en-US"/>
          </a:p>
        </p:txBody>
      </p:sp>
    </p:spTree>
    <p:extLst>
      <p:ext uri="{BB962C8B-B14F-4D97-AF65-F5344CB8AC3E}">
        <p14:creationId xmlns:p14="http://schemas.microsoft.com/office/powerpoint/2010/main" val="31445806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096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BD4CD1DF-D700-499C-B9B6-E97472CA762B}" type="slidenum">
              <a:rPr lang="zh-CN" altLang="en-US"/>
              <a:pPr eaLnBrk="1" hangingPunct="1">
                <a:buFont typeface="Arial" charset="0"/>
                <a:buNone/>
              </a:pPr>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pitchFamily="2"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pitchFamily="2"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pitchFamily="2"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pitchFamily="2" charset="-122"/>
              </a:defRPr>
            </a:lvl9pPr>
          </a:lstStyle>
          <a:p>
            <a:pPr eaLnBrk="1" hangingPunct="1">
              <a:buFont typeface="Arial" charset="0"/>
              <a:buNone/>
            </a:pPr>
            <a:fld id="{FCD63AC0-DA11-4CEB-8270-F9A8CF1B6ACA}" type="slidenum">
              <a:rPr lang="zh-CN" altLang="en-US"/>
              <a:pPr eaLnBrk="1" hangingPunct="1">
                <a:buFont typeface="Arial" charset="0"/>
                <a:buNone/>
              </a:pPr>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8613"/>
            <a:ext cx="7772400" cy="1101725"/>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smtClean="0"/>
            </a:lvl1pPr>
          </a:lstStyle>
          <a:p>
            <a:pPr>
              <a:defRPr/>
            </a:pPr>
            <a:fld id="{15642437-7C66-4BFB-9C07-9ADC34894B7E}" type="datetime1">
              <a:rPr lang="zh-CN" altLang="en-US"/>
              <a:pPr>
                <a:defRPr/>
              </a:pPr>
              <a:t>2018/6/20 Wednesday</a:t>
            </a:fld>
            <a:endParaRPr lang="zh-CN" altLang="en-US" sz="1800">
              <a:solidFill>
                <a:schemeClr val="tx1"/>
              </a:solidFill>
            </a:endParaRPr>
          </a:p>
        </p:txBody>
      </p:sp>
      <p:sp>
        <p:nvSpPr>
          <p:cNvPr id="5" name="页脚占位符 4"/>
          <p:cNvSpPr>
            <a:spLocks noGrp="1"/>
          </p:cNvSpPr>
          <p:nvPr>
            <p:ph type="ftr" sz="quarter" idx="11"/>
          </p:nvPr>
        </p:nvSpPr>
        <p:spPr/>
        <p:txBody>
          <a:bodyPr/>
          <a:lstStyle>
            <a:lvl1pPr>
              <a:defRPr smtClean="0"/>
            </a:lvl1pPr>
          </a:lstStyle>
          <a:p>
            <a:pPr>
              <a:defRPr/>
            </a:pPr>
            <a:endParaRPr lang="zh-CN" altLang="zh-CN"/>
          </a:p>
        </p:txBody>
      </p:sp>
      <p:sp>
        <p:nvSpPr>
          <p:cNvPr id="6" name="灯片编号占位符 5"/>
          <p:cNvSpPr>
            <a:spLocks noGrp="1"/>
          </p:cNvSpPr>
          <p:nvPr>
            <p:ph type="sldNum" sz="quarter" idx="12"/>
          </p:nvPr>
        </p:nvSpPr>
        <p:spPr/>
        <p:txBody>
          <a:bodyPr/>
          <a:lstStyle>
            <a:lvl1pPr>
              <a:defRPr smtClean="0"/>
            </a:lvl1pPr>
          </a:lstStyle>
          <a:p>
            <a:pPr>
              <a:defRPr/>
            </a:pPr>
            <a:fld id="{F68E87E3-DF09-4D36-A1C1-C0E671047C58}"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1445923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smtClean="0"/>
            </a:lvl1pPr>
          </a:lstStyle>
          <a:p>
            <a:pPr>
              <a:defRPr/>
            </a:pPr>
            <a:fld id="{4D7043AC-26BD-418C-BD64-D94458940B62}" type="datetime1">
              <a:rPr lang="zh-CN" altLang="en-US"/>
              <a:pPr>
                <a:defRPr/>
              </a:pPr>
              <a:t>2018/6/20 Wednesday</a:t>
            </a:fld>
            <a:endParaRPr lang="zh-CN" altLang="en-US" sz="1800">
              <a:solidFill>
                <a:schemeClr val="tx1"/>
              </a:solidFill>
            </a:endParaRPr>
          </a:p>
        </p:txBody>
      </p:sp>
      <p:sp>
        <p:nvSpPr>
          <p:cNvPr id="5" name="页脚占位符 4"/>
          <p:cNvSpPr>
            <a:spLocks noGrp="1"/>
          </p:cNvSpPr>
          <p:nvPr>
            <p:ph type="ftr" sz="quarter" idx="11"/>
          </p:nvPr>
        </p:nvSpPr>
        <p:spPr/>
        <p:txBody>
          <a:bodyPr/>
          <a:lstStyle>
            <a:lvl1pPr>
              <a:defRPr smtClean="0"/>
            </a:lvl1pPr>
          </a:lstStyle>
          <a:p>
            <a:pPr>
              <a:defRPr/>
            </a:pPr>
            <a:endParaRPr lang="zh-CN" altLang="zh-CN"/>
          </a:p>
        </p:txBody>
      </p:sp>
      <p:sp>
        <p:nvSpPr>
          <p:cNvPr id="6" name="灯片编号占位符 5"/>
          <p:cNvSpPr>
            <a:spLocks noGrp="1"/>
          </p:cNvSpPr>
          <p:nvPr>
            <p:ph type="sldNum" sz="quarter" idx="12"/>
          </p:nvPr>
        </p:nvSpPr>
        <p:spPr/>
        <p:txBody>
          <a:bodyPr/>
          <a:lstStyle>
            <a:lvl1pPr>
              <a:defRPr smtClean="0"/>
            </a:lvl1pPr>
          </a:lstStyle>
          <a:p>
            <a:pPr>
              <a:defRPr/>
            </a:pPr>
            <a:fld id="{37E63397-BBA7-4E68-9F5D-26A3222FD6DF}"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1953585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6375"/>
            <a:ext cx="2057400" cy="438785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6375"/>
            <a:ext cx="6019800" cy="438785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smtClean="0"/>
            </a:lvl1pPr>
          </a:lstStyle>
          <a:p>
            <a:pPr>
              <a:defRPr/>
            </a:pPr>
            <a:fld id="{8A01BF86-6538-4483-B566-F49116C26F52}" type="datetime1">
              <a:rPr lang="zh-CN" altLang="en-US"/>
              <a:pPr>
                <a:defRPr/>
              </a:pPr>
              <a:t>2018/6/20 Wednesday</a:t>
            </a:fld>
            <a:endParaRPr lang="zh-CN" altLang="en-US" sz="1800">
              <a:solidFill>
                <a:schemeClr val="tx1"/>
              </a:solidFill>
            </a:endParaRPr>
          </a:p>
        </p:txBody>
      </p:sp>
      <p:sp>
        <p:nvSpPr>
          <p:cNvPr id="5" name="页脚占位符 4"/>
          <p:cNvSpPr>
            <a:spLocks noGrp="1"/>
          </p:cNvSpPr>
          <p:nvPr>
            <p:ph type="ftr" sz="quarter" idx="11"/>
          </p:nvPr>
        </p:nvSpPr>
        <p:spPr/>
        <p:txBody>
          <a:bodyPr/>
          <a:lstStyle>
            <a:lvl1pPr>
              <a:defRPr smtClean="0"/>
            </a:lvl1pPr>
          </a:lstStyle>
          <a:p>
            <a:pPr>
              <a:defRPr/>
            </a:pPr>
            <a:endParaRPr lang="zh-CN" altLang="zh-CN"/>
          </a:p>
        </p:txBody>
      </p:sp>
      <p:sp>
        <p:nvSpPr>
          <p:cNvPr id="6" name="灯片编号占位符 5"/>
          <p:cNvSpPr>
            <a:spLocks noGrp="1"/>
          </p:cNvSpPr>
          <p:nvPr>
            <p:ph type="sldNum" sz="quarter" idx="12"/>
          </p:nvPr>
        </p:nvSpPr>
        <p:spPr/>
        <p:txBody>
          <a:bodyPr/>
          <a:lstStyle>
            <a:lvl1pPr>
              <a:defRPr smtClean="0"/>
            </a:lvl1pPr>
          </a:lstStyle>
          <a:p>
            <a:pPr>
              <a:defRPr/>
            </a:pPr>
            <a:fld id="{864BEB4B-EBCA-4911-8381-9FE96FF72EBE}"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3412473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smtClean="0"/>
            </a:lvl1pPr>
          </a:lstStyle>
          <a:p>
            <a:pPr>
              <a:defRPr/>
            </a:pPr>
            <a:fld id="{4994FA26-901D-4636-876E-CF5F600BD1BA}" type="datetime1">
              <a:rPr lang="zh-CN" altLang="en-US"/>
              <a:pPr>
                <a:defRPr/>
              </a:pPr>
              <a:t>2018/6/20 Wednesday</a:t>
            </a:fld>
            <a:endParaRPr lang="zh-CN" altLang="en-US" sz="1800">
              <a:solidFill>
                <a:schemeClr val="tx1"/>
              </a:solidFill>
            </a:endParaRPr>
          </a:p>
        </p:txBody>
      </p:sp>
      <p:sp>
        <p:nvSpPr>
          <p:cNvPr id="5" name="页脚占位符 4"/>
          <p:cNvSpPr>
            <a:spLocks noGrp="1"/>
          </p:cNvSpPr>
          <p:nvPr>
            <p:ph type="ftr" sz="quarter" idx="11"/>
          </p:nvPr>
        </p:nvSpPr>
        <p:spPr/>
        <p:txBody>
          <a:bodyPr/>
          <a:lstStyle>
            <a:lvl1pPr>
              <a:defRPr smtClean="0"/>
            </a:lvl1pPr>
          </a:lstStyle>
          <a:p>
            <a:pPr>
              <a:defRPr/>
            </a:pPr>
            <a:endParaRPr lang="zh-CN" altLang="zh-CN"/>
          </a:p>
        </p:txBody>
      </p:sp>
      <p:sp>
        <p:nvSpPr>
          <p:cNvPr id="6" name="灯片编号占位符 5"/>
          <p:cNvSpPr>
            <a:spLocks noGrp="1"/>
          </p:cNvSpPr>
          <p:nvPr>
            <p:ph type="sldNum" sz="quarter" idx="12"/>
          </p:nvPr>
        </p:nvSpPr>
        <p:spPr/>
        <p:txBody>
          <a:bodyPr/>
          <a:lstStyle>
            <a:lvl1pPr>
              <a:defRPr smtClean="0"/>
            </a:lvl1pPr>
          </a:lstStyle>
          <a:p>
            <a:pPr>
              <a:defRPr/>
            </a:pPr>
            <a:fld id="{695CA227-0264-4ECE-B74B-9DB75DFEFE63}"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1214437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5"/>
            <a:ext cx="7772400" cy="1022350"/>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79638"/>
            <a:ext cx="7772400" cy="112553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smtClean="0"/>
            </a:lvl1pPr>
          </a:lstStyle>
          <a:p>
            <a:pPr>
              <a:defRPr/>
            </a:pPr>
            <a:fld id="{5EE7D180-5213-4877-B1EF-CFBD72296E34}" type="datetime1">
              <a:rPr lang="zh-CN" altLang="en-US"/>
              <a:pPr>
                <a:defRPr/>
              </a:pPr>
              <a:t>2018/6/20 Wednesday</a:t>
            </a:fld>
            <a:endParaRPr lang="zh-CN" altLang="en-US" sz="1800">
              <a:solidFill>
                <a:schemeClr val="tx1"/>
              </a:solidFill>
            </a:endParaRPr>
          </a:p>
        </p:txBody>
      </p:sp>
      <p:sp>
        <p:nvSpPr>
          <p:cNvPr id="5" name="页脚占位符 4"/>
          <p:cNvSpPr>
            <a:spLocks noGrp="1"/>
          </p:cNvSpPr>
          <p:nvPr>
            <p:ph type="ftr" sz="quarter" idx="11"/>
          </p:nvPr>
        </p:nvSpPr>
        <p:spPr/>
        <p:txBody>
          <a:bodyPr/>
          <a:lstStyle>
            <a:lvl1pPr>
              <a:defRPr smtClean="0"/>
            </a:lvl1pPr>
          </a:lstStyle>
          <a:p>
            <a:pPr>
              <a:defRPr/>
            </a:pPr>
            <a:endParaRPr lang="zh-CN" altLang="zh-CN"/>
          </a:p>
        </p:txBody>
      </p:sp>
      <p:sp>
        <p:nvSpPr>
          <p:cNvPr id="6" name="灯片编号占位符 5"/>
          <p:cNvSpPr>
            <a:spLocks noGrp="1"/>
          </p:cNvSpPr>
          <p:nvPr>
            <p:ph type="sldNum" sz="quarter" idx="12"/>
          </p:nvPr>
        </p:nvSpPr>
        <p:spPr/>
        <p:txBody>
          <a:bodyPr/>
          <a:lstStyle>
            <a:lvl1pPr>
              <a:defRPr smtClean="0"/>
            </a:lvl1pPr>
          </a:lstStyle>
          <a:p>
            <a:pPr>
              <a:defRPr/>
            </a:pPr>
            <a:fld id="{6D6BA40D-4351-48CE-87FA-35799B363893}"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4150460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lvl1pPr>
              <a:defRPr smtClean="0"/>
            </a:lvl1pPr>
          </a:lstStyle>
          <a:p>
            <a:pPr>
              <a:defRPr/>
            </a:pPr>
            <a:fld id="{4696A73E-3875-430F-9807-40BA26F5AB8D}" type="datetime1">
              <a:rPr lang="zh-CN" altLang="en-US"/>
              <a:pPr>
                <a:defRPr/>
              </a:pPr>
              <a:t>2018/6/20 Wednesday</a:t>
            </a:fld>
            <a:endParaRPr lang="zh-CN" altLang="en-US" sz="1800">
              <a:solidFill>
                <a:schemeClr val="tx1"/>
              </a:solidFill>
            </a:endParaRPr>
          </a:p>
        </p:txBody>
      </p:sp>
      <p:sp>
        <p:nvSpPr>
          <p:cNvPr id="6" name="页脚占位符 5"/>
          <p:cNvSpPr>
            <a:spLocks noGrp="1"/>
          </p:cNvSpPr>
          <p:nvPr>
            <p:ph type="ftr" sz="quarter" idx="11"/>
          </p:nvPr>
        </p:nvSpPr>
        <p:spPr/>
        <p:txBody>
          <a:bodyPr/>
          <a:lstStyle>
            <a:lvl1pPr>
              <a:defRPr smtClean="0"/>
            </a:lvl1pPr>
          </a:lstStyle>
          <a:p>
            <a:pPr>
              <a:defRPr/>
            </a:pPr>
            <a:endParaRPr lang="zh-CN" altLang="zh-CN"/>
          </a:p>
        </p:txBody>
      </p:sp>
      <p:sp>
        <p:nvSpPr>
          <p:cNvPr id="7" name="灯片编号占位符 6"/>
          <p:cNvSpPr>
            <a:spLocks noGrp="1"/>
          </p:cNvSpPr>
          <p:nvPr>
            <p:ph type="sldNum" sz="quarter" idx="12"/>
          </p:nvPr>
        </p:nvSpPr>
        <p:spPr/>
        <p:txBody>
          <a:bodyPr/>
          <a:lstStyle>
            <a:lvl1pPr>
              <a:defRPr smtClean="0"/>
            </a:lvl1pPr>
          </a:lstStyle>
          <a:p>
            <a:pPr>
              <a:defRPr/>
            </a:pPr>
            <a:fld id="{3BA2CF2E-2199-4550-8D9D-F4CB71D31725}"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1879322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lvl1pPr>
              <a:defRPr smtClean="0"/>
            </a:lvl1pPr>
          </a:lstStyle>
          <a:p>
            <a:pPr>
              <a:defRPr/>
            </a:pPr>
            <a:fld id="{B7088810-2026-4588-B17A-0DF3ABE564E6}" type="datetime1">
              <a:rPr lang="zh-CN" altLang="en-US"/>
              <a:pPr>
                <a:defRPr/>
              </a:pPr>
              <a:t>2018/6/20 Wednesday</a:t>
            </a:fld>
            <a:endParaRPr lang="zh-CN" altLang="en-US" sz="1800">
              <a:solidFill>
                <a:schemeClr val="tx1"/>
              </a:solidFill>
            </a:endParaRPr>
          </a:p>
        </p:txBody>
      </p:sp>
      <p:sp>
        <p:nvSpPr>
          <p:cNvPr id="8" name="页脚占位符 7"/>
          <p:cNvSpPr>
            <a:spLocks noGrp="1"/>
          </p:cNvSpPr>
          <p:nvPr>
            <p:ph type="ftr" sz="quarter" idx="11"/>
          </p:nvPr>
        </p:nvSpPr>
        <p:spPr/>
        <p:txBody>
          <a:bodyPr/>
          <a:lstStyle>
            <a:lvl1pPr>
              <a:defRPr smtClean="0"/>
            </a:lvl1pPr>
          </a:lstStyle>
          <a:p>
            <a:pPr>
              <a:defRPr/>
            </a:pPr>
            <a:endParaRPr lang="zh-CN" altLang="zh-CN"/>
          </a:p>
        </p:txBody>
      </p:sp>
      <p:sp>
        <p:nvSpPr>
          <p:cNvPr id="9" name="灯片编号占位符 8"/>
          <p:cNvSpPr>
            <a:spLocks noGrp="1"/>
          </p:cNvSpPr>
          <p:nvPr>
            <p:ph type="sldNum" sz="quarter" idx="12"/>
          </p:nvPr>
        </p:nvSpPr>
        <p:spPr/>
        <p:txBody>
          <a:bodyPr/>
          <a:lstStyle>
            <a:lvl1pPr>
              <a:defRPr smtClean="0"/>
            </a:lvl1pPr>
          </a:lstStyle>
          <a:p>
            <a:pPr>
              <a:defRPr/>
            </a:pPr>
            <a:fld id="{146ABC90-1E40-44DD-9B6F-C699DC9E6703}"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34504280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lvl1pPr>
              <a:defRPr smtClean="0"/>
            </a:lvl1pPr>
          </a:lstStyle>
          <a:p>
            <a:pPr>
              <a:defRPr/>
            </a:pPr>
            <a:fld id="{1B50107F-B213-4D60-9C60-57EC17FFD3BB}" type="datetime1">
              <a:rPr lang="zh-CN" altLang="en-US"/>
              <a:pPr>
                <a:defRPr/>
              </a:pPr>
              <a:t>2018/6/20 Wednesday</a:t>
            </a:fld>
            <a:endParaRPr lang="zh-CN" altLang="en-US" sz="1800">
              <a:solidFill>
                <a:schemeClr val="tx1"/>
              </a:solidFill>
            </a:endParaRPr>
          </a:p>
        </p:txBody>
      </p:sp>
      <p:sp>
        <p:nvSpPr>
          <p:cNvPr id="4" name="页脚占位符 3"/>
          <p:cNvSpPr>
            <a:spLocks noGrp="1"/>
          </p:cNvSpPr>
          <p:nvPr>
            <p:ph type="ftr" sz="quarter" idx="11"/>
          </p:nvPr>
        </p:nvSpPr>
        <p:spPr/>
        <p:txBody>
          <a:bodyPr/>
          <a:lstStyle>
            <a:lvl1pPr>
              <a:defRPr smtClean="0"/>
            </a:lvl1pPr>
          </a:lstStyle>
          <a:p>
            <a:pPr>
              <a:defRPr/>
            </a:pPr>
            <a:endParaRPr lang="zh-CN" altLang="zh-CN"/>
          </a:p>
        </p:txBody>
      </p:sp>
      <p:sp>
        <p:nvSpPr>
          <p:cNvPr id="5" name="灯片编号占位符 4"/>
          <p:cNvSpPr>
            <a:spLocks noGrp="1"/>
          </p:cNvSpPr>
          <p:nvPr>
            <p:ph type="sldNum" sz="quarter" idx="12"/>
          </p:nvPr>
        </p:nvSpPr>
        <p:spPr/>
        <p:txBody>
          <a:bodyPr/>
          <a:lstStyle>
            <a:lvl1pPr>
              <a:defRPr smtClean="0"/>
            </a:lvl1pPr>
          </a:lstStyle>
          <a:p>
            <a:pPr>
              <a:defRPr/>
            </a:pPr>
            <a:fld id="{EE9AC115-02B6-46F0-B873-FEDDE3398761}"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2670337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smtClean="0"/>
            </a:lvl1pPr>
          </a:lstStyle>
          <a:p>
            <a:pPr>
              <a:defRPr/>
            </a:pPr>
            <a:fld id="{86BEC4AA-56AE-4F06-8BBC-803FE723DA08}" type="datetime1">
              <a:rPr lang="zh-CN" altLang="en-US"/>
              <a:pPr>
                <a:defRPr/>
              </a:pPr>
              <a:t>2018/6/20 Wednesday</a:t>
            </a:fld>
            <a:endParaRPr lang="zh-CN" altLang="en-US" sz="1800">
              <a:solidFill>
                <a:schemeClr val="tx1"/>
              </a:solidFill>
            </a:endParaRPr>
          </a:p>
        </p:txBody>
      </p:sp>
      <p:sp>
        <p:nvSpPr>
          <p:cNvPr id="3" name="页脚占位符 2"/>
          <p:cNvSpPr>
            <a:spLocks noGrp="1"/>
          </p:cNvSpPr>
          <p:nvPr>
            <p:ph type="ftr" sz="quarter" idx="11"/>
          </p:nvPr>
        </p:nvSpPr>
        <p:spPr/>
        <p:txBody>
          <a:bodyPr/>
          <a:lstStyle>
            <a:lvl1pPr>
              <a:defRPr smtClean="0"/>
            </a:lvl1pPr>
          </a:lstStyle>
          <a:p>
            <a:pPr>
              <a:defRPr/>
            </a:pPr>
            <a:endParaRPr lang="zh-CN" altLang="zh-CN"/>
          </a:p>
        </p:txBody>
      </p:sp>
      <p:sp>
        <p:nvSpPr>
          <p:cNvPr id="4" name="灯片编号占位符 3"/>
          <p:cNvSpPr>
            <a:spLocks noGrp="1"/>
          </p:cNvSpPr>
          <p:nvPr>
            <p:ph type="sldNum" sz="quarter" idx="12"/>
          </p:nvPr>
        </p:nvSpPr>
        <p:spPr/>
        <p:txBody>
          <a:bodyPr/>
          <a:lstStyle>
            <a:lvl1pPr>
              <a:defRPr smtClean="0"/>
            </a:lvl1pPr>
          </a:lstStyle>
          <a:p>
            <a:pPr>
              <a:defRPr/>
            </a:pPr>
            <a:fld id="{8E4BA2C4-014B-4707-9E43-30F51DF26F5B}"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3912791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4788"/>
            <a:ext cx="3008313" cy="871537"/>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smtClean="0"/>
            </a:lvl1pPr>
          </a:lstStyle>
          <a:p>
            <a:pPr>
              <a:defRPr/>
            </a:pPr>
            <a:fld id="{D1ABB2DB-7B5D-4E98-BF80-713AF407B874}" type="datetime1">
              <a:rPr lang="zh-CN" altLang="en-US"/>
              <a:pPr>
                <a:defRPr/>
              </a:pPr>
              <a:t>2018/6/20 Wednesday</a:t>
            </a:fld>
            <a:endParaRPr lang="zh-CN" altLang="en-US" sz="1800">
              <a:solidFill>
                <a:schemeClr val="tx1"/>
              </a:solidFill>
            </a:endParaRPr>
          </a:p>
        </p:txBody>
      </p:sp>
      <p:sp>
        <p:nvSpPr>
          <p:cNvPr id="6" name="页脚占位符 5"/>
          <p:cNvSpPr>
            <a:spLocks noGrp="1"/>
          </p:cNvSpPr>
          <p:nvPr>
            <p:ph type="ftr" sz="quarter" idx="11"/>
          </p:nvPr>
        </p:nvSpPr>
        <p:spPr/>
        <p:txBody>
          <a:bodyPr/>
          <a:lstStyle>
            <a:lvl1pPr>
              <a:defRPr smtClean="0"/>
            </a:lvl1pPr>
          </a:lstStyle>
          <a:p>
            <a:pPr>
              <a:defRPr/>
            </a:pPr>
            <a:endParaRPr lang="zh-CN" altLang="zh-CN"/>
          </a:p>
        </p:txBody>
      </p:sp>
      <p:sp>
        <p:nvSpPr>
          <p:cNvPr id="7" name="灯片编号占位符 6"/>
          <p:cNvSpPr>
            <a:spLocks noGrp="1"/>
          </p:cNvSpPr>
          <p:nvPr>
            <p:ph type="sldNum" sz="quarter" idx="12"/>
          </p:nvPr>
        </p:nvSpPr>
        <p:spPr/>
        <p:txBody>
          <a:bodyPr/>
          <a:lstStyle>
            <a:lvl1pPr>
              <a:defRPr smtClean="0"/>
            </a:lvl1pPr>
          </a:lstStyle>
          <a:p>
            <a:pPr>
              <a:defRPr/>
            </a:pPr>
            <a:fld id="{22341838-F614-4ACB-A180-02A4F392142C}"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1225222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450"/>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sym typeface="Calibri" pitchFamily="34" charset="0"/>
            </a:endParaRPr>
          </a:p>
        </p:txBody>
      </p:sp>
      <p:sp>
        <p:nvSpPr>
          <p:cNvPr id="4" name="文本占位符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smtClean="0"/>
            </a:lvl1pPr>
          </a:lstStyle>
          <a:p>
            <a:pPr>
              <a:defRPr/>
            </a:pPr>
            <a:fld id="{20849F0A-A92C-4F4C-AB56-94DC6D31B3A3}" type="datetime1">
              <a:rPr lang="zh-CN" altLang="en-US"/>
              <a:pPr>
                <a:defRPr/>
              </a:pPr>
              <a:t>2018/6/20 Wednesday</a:t>
            </a:fld>
            <a:endParaRPr lang="zh-CN" altLang="en-US" sz="1800">
              <a:solidFill>
                <a:schemeClr val="tx1"/>
              </a:solidFill>
            </a:endParaRPr>
          </a:p>
        </p:txBody>
      </p:sp>
      <p:sp>
        <p:nvSpPr>
          <p:cNvPr id="6" name="页脚占位符 5"/>
          <p:cNvSpPr>
            <a:spLocks noGrp="1"/>
          </p:cNvSpPr>
          <p:nvPr>
            <p:ph type="ftr" sz="quarter" idx="11"/>
          </p:nvPr>
        </p:nvSpPr>
        <p:spPr/>
        <p:txBody>
          <a:bodyPr/>
          <a:lstStyle>
            <a:lvl1pPr>
              <a:defRPr smtClean="0"/>
            </a:lvl1pPr>
          </a:lstStyle>
          <a:p>
            <a:pPr>
              <a:defRPr/>
            </a:pPr>
            <a:endParaRPr lang="zh-CN" altLang="zh-CN"/>
          </a:p>
        </p:txBody>
      </p:sp>
      <p:sp>
        <p:nvSpPr>
          <p:cNvPr id="7" name="灯片编号占位符 6"/>
          <p:cNvSpPr>
            <a:spLocks noGrp="1"/>
          </p:cNvSpPr>
          <p:nvPr>
            <p:ph type="sldNum" sz="quarter" idx="12"/>
          </p:nvPr>
        </p:nvSpPr>
        <p:spPr/>
        <p:txBody>
          <a:bodyPr/>
          <a:lstStyle>
            <a:lvl1pPr>
              <a:defRPr smtClean="0"/>
            </a:lvl1pPr>
          </a:lstStyle>
          <a:p>
            <a:pPr>
              <a:defRPr/>
            </a:pPr>
            <a:fld id="{AE0E5D40-5975-43A8-943D-167B15344132}" type="slidenum">
              <a:rPr lang="zh-CN" altLang="en-US"/>
              <a:pPr>
                <a:defRPr/>
              </a:pPr>
              <a:t>‹#›</a:t>
            </a:fld>
            <a:endParaRPr lang="zh-CN" altLang="en-US" sz="1800">
              <a:solidFill>
                <a:schemeClr val="tx1"/>
              </a:solidFill>
            </a:endParaRPr>
          </a:p>
        </p:txBody>
      </p:sp>
    </p:spTree>
    <p:extLst>
      <p:ext uri="{BB962C8B-B14F-4D97-AF65-F5344CB8AC3E}">
        <p14:creationId xmlns:p14="http://schemas.microsoft.com/office/powerpoint/2010/main" val="203569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pic>
        <p:nvPicPr>
          <p:cNvPr id="1026" name="Picture 4"/>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标题占位符 1"/>
          <p:cNvSpPr>
            <a:spLocks noGrp="1" noChangeArrowheads="1"/>
          </p:cNvSpPr>
          <p:nvPr>
            <p:ph type="title" idx="4294967295"/>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sym typeface="Calibri" pitchFamily="34" charset="0"/>
              </a:rPr>
              <a:t>单击此处编辑母版标题样式</a:t>
            </a:r>
          </a:p>
        </p:txBody>
      </p:sp>
      <p:sp>
        <p:nvSpPr>
          <p:cNvPr id="1028" name="文本占位符 2"/>
          <p:cNvSpPr>
            <a:spLocks noGrp="1" noChangeArrowheads="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sym typeface="Calibri" pitchFamily="34" charset="0"/>
              </a:rPr>
              <a:t>单击此处编辑母版文本样式</a:t>
            </a:r>
          </a:p>
          <a:p>
            <a:pPr lvl="1"/>
            <a:r>
              <a:rPr lang="zh-CN">
                <a:sym typeface="Calibri" pitchFamily="34" charset="0"/>
              </a:rPr>
              <a:t>第二级</a:t>
            </a:r>
          </a:p>
          <a:p>
            <a:pPr lvl="2"/>
            <a:r>
              <a:rPr lang="zh-CN">
                <a:sym typeface="Calibri" pitchFamily="34" charset="0"/>
              </a:rPr>
              <a:t>第三级</a:t>
            </a:r>
          </a:p>
          <a:p>
            <a:pPr lvl="3"/>
            <a:r>
              <a:rPr lang="zh-CN">
                <a:sym typeface="Calibri" pitchFamily="34" charset="0"/>
              </a:rPr>
              <a:t>第四级</a:t>
            </a:r>
          </a:p>
          <a:p>
            <a:pPr lvl="4"/>
            <a:r>
              <a:rPr lang="zh-CN">
                <a:sym typeface="Calibri" pitchFamily="34" charset="0"/>
              </a:rPr>
              <a:t>第五级</a:t>
            </a:r>
          </a:p>
        </p:txBody>
      </p:sp>
      <p:sp>
        <p:nvSpPr>
          <p:cNvPr id="1029" name="日期占位符 3"/>
          <p:cNvSpPr>
            <a:spLocks noGrp="1" noChangeArrowheads="1"/>
          </p:cNvSpPr>
          <p:nvPr>
            <p:ph type="dt" sz="half" idx="2"/>
          </p:nvPr>
        </p:nvSpPr>
        <p:spPr bwMode="auto">
          <a:xfrm>
            <a:off x="457200" y="4767263"/>
            <a:ext cx="2133600" cy="2746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buFont typeface="Arial" pitchFamily="34" charset="0"/>
              <a:buNone/>
              <a:defRPr sz="1200" smtClean="0">
                <a:solidFill>
                  <a:srgbClr val="898989"/>
                </a:solidFill>
                <a:latin typeface="Arial" pitchFamily="34" charset="0"/>
              </a:defRPr>
            </a:lvl1pPr>
          </a:lstStyle>
          <a:p>
            <a:pPr>
              <a:defRPr/>
            </a:pPr>
            <a:fld id="{BBA0EAA3-8B20-4BBF-888B-B6412C13F887}" type="datetime1">
              <a:rPr lang="zh-CN" altLang="en-US"/>
              <a:pPr>
                <a:defRPr/>
              </a:pPr>
              <a:t>2018/6/20 Wednesday</a:t>
            </a:fld>
            <a:endParaRPr lang="zh-CN" altLang="en-US"/>
          </a:p>
        </p:txBody>
      </p:sp>
      <p:sp>
        <p:nvSpPr>
          <p:cNvPr id="1030" name="页脚占位符 4"/>
          <p:cNvSpPr>
            <a:spLocks noGrp="1" noChangeArrowheads="1"/>
          </p:cNvSpPr>
          <p:nvPr>
            <p:ph type="ftr" sz="quarter" idx="3"/>
          </p:nvPr>
        </p:nvSpPr>
        <p:spPr bwMode="auto">
          <a:xfrm>
            <a:off x="3124200" y="4767263"/>
            <a:ext cx="2895600" cy="2746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a:buFont typeface="Arial" pitchFamily="34" charset="0"/>
              <a:buNone/>
              <a:defRPr sz="1200" smtClean="0">
                <a:solidFill>
                  <a:srgbClr val="898989"/>
                </a:solidFill>
                <a:latin typeface="Arial" pitchFamily="34" charset="0"/>
              </a:defRPr>
            </a:lvl1pPr>
          </a:lstStyle>
          <a:p>
            <a:pPr>
              <a:defRPr/>
            </a:pPr>
            <a:endParaRPr lang="zh-CN" altLang="zh-CN"/>
          </a:p>
        </p:txBody>
      </p:sp>
      <p:sp>
        <p:nvSpPr>
          <p:cNvPr id="1031" name="灯片编号占位符 5"/>
          <p:cNvSpPr>
            <a:spLocks noGrp="1" noChangeArrowheads="1"/>
          </p:cNvSpPr>
          <p:nvPr>
            <p:ph type="sldNum" sz="quarter" idx="4"/>
          </p:nvPr>
        </p:nvSpPr>
        <p:spPr bwMode="auto">
          <a:xfrm>
            <a:off x="6553200" y="4767263"/>
            <a:ext cx="2133600" cy="2746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a:buFont typeface="Arial" pitchFamily="34" charset="0"/>
              <a:buNone/>
              <a:defRPr sz="1200" smtClean="0">
                <a:solidFill>
                  <a:srgbClr val="898989"/>
                </a:solidFill>
                <a:latin typeface="Arial" pitchFamily="34" charset="0"/>
              </a:defRPr>
            </a:lvl1pPr>
          </a:lstStyle>
          <a:p>
            <a:pPr>
              <a:defRPr/>
            </a:pPr>
            <a:fld id="{0724AF63-8ED8-4EE3-9E35-A92170C29AB6}"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sldNum="0" hdr="0" ftr="0"/>
  <p:txStyles>
    <p:titleStyle>
      <a:lvl1pPr marL="914400" indent="-914400" algn="ctr" rtl="0" eaLnBrk="0" fontAlgn="base" hangingPunct="0">
        <a:spcBef>
          <a:spcPct val="0"/>
        </a:spcBef>
        <a:spcAft>
          <a:spcPct val="0"/>
        </a:spcAft>
        <a:defRPr sz="4400">
          <a:solidFill>
            <a:schemeClr val="tx1"/>
          </a:solidFill>
          <a:latin typeface="+mj-lt"/>
          <a:ea typeface="+mj-ea"/>
          <a:cs typeface="+mj-cs"/>
          <a:sym typeface="Calibri" pitchFamily="34" charset="0"/>
        </a:defRPr>
      </a:lvl1pPr>
      <a:lvl2pPr marL="914400" indent="-914400" algn="ctr" rtl="0" eaLnBrk="0" fontAlgn="base" hangingPunct="0">
        <a:spcBef>
          <a:spcPct val="0"/>
        </a:spcBef>
        <a:spcAft>
          <a:spcPct val="0"/>
        </a:spcAft>
        <a:defRPr sz="4400">
          <a:solidFill>
            <a:schemeClr val="tx1"/>
          </a:solidFill>
          <a:latin typeface="Calibri" pitchFamily="34" charset="0"/>
          <a:ea typeface="宋体" pitchFamily="2" charset="-122"/>
          <a:sym typeface="Calibri" pitchFamily="34" charset="0"/>
        </a:defRPr>
      </a:lvl2pPr>
      <a:lvl3pPr marL="914400" indent="-914400" algn="ctr" rtl="0" eaLnBrk="0" fontAlgn="base" hangingPunct="0">
        <a:spcBef>
          <a:spcPct val="0"/>
        </a:spcBef>
        <a:spcAft>
          <a:spcPct val="0"/>
        </a:spcAft>
        <a:defRPr sz="4400">
          <a:solidFill>
            <a:schemeClr val="tx1"/>
          </a:solidFill>
          <a:latin typeface="Calibri" pitchFamily="34" charset="0"/>
          <a:ea typeface="宋体" pitchFamily="2" charset="-122"/>
          <a:sym typeface="Calibri" pitchFamily="34" charset="0"/>
        </a:defRPr>
      </a:lvl3pPr>
      <a:lvl4pPr marL="914400" indent="-914400" algn="ctr" rtl="0" eaLnBrk="0" fontAlgn="base" hangingPunct="0">
        <a:spcBef>
          <a:spcPct val="0"/>
        </a:spcBef>
        <a:spcAft>
          <a:spcPct val="0"/>
        </a:spcAft>
        <a:defRPr sz="4400">
          <a:solidFill>
            <a:schemeClr val="tx1"/>
          </a:solidFill>
          <a:latin typeface="Calibri" pitchFamily="34" charset="0"/>
          <a:ea typeface="宋体" pitchFamily="2" charset="-122"/>
          <a:sym typeface="Calibri" pitchFamily="34" charset="0"/>
        </a:defRPr>
      </a:lvl4pPr>
      <a:lvl5pPr marL="914400" indent="-914400" algn="ctr" rtl="0" eaLnBrk="0" fontAlgn="base" hangingPunct="0">
        <a:spcBef>
          <a:spcPct val="0"/>
        </a:spcBef>
        <a:spcAft>
          <a:spcPct val="0"/>
        </a:spcAft>
        <a:defRPr sz="4400">
          <a:solidFill>
            <a:schemeClr val="tx1"/>
          </a:solidFill>
          <a:latin typeface="Calibri" pitchFamily="34" charset="0"/>
          <a:ea typeface="宋体" pitchFamily="2" charset="-122"/>
          <a:sym typeface="Calibri" pitchFamily="34" charset="0"/>
        </a:defRPr>
      </a:lvl5pPr>
      <a:lvl6pPr marL="1371600" indent="-914400" algn="ctr" rtl="0" fontAlgn="base">
        <a:spcBef>
          <a:spcPct val="0"/>
        </a:spcBef>
        <a:spcAft>
          <a:spcPct val="0"/>
        </a:spcAft>
        <a:defRPr sz="4400">
          <a:solidFill>
            <a:schemeClr val="tx1"/>
          </a:solidFill>
          <a:latin typeface="Calibri" pitchFamily="34" charset="0"/>
          <a:ea typeface="宋体" pitchFamily="2" charset="-122"/>
          <a:sym typeface="Calibri" pitchFamily="34" charset="0"/>
        </a:defRPr>
      </a:lvl6pPr>
      <a:lvl7pPr marL="1828800" indent="-914400" algn="ctr" rtl="0" fontAlgn="base">
        <a:spcBef>
          <a:spcPct val="0"/>
        </a:spcBef>
        <a:spcAft>
          <a:spcPct val="0"/>
        </a:spcAft>
        <a:defRPr sz="4400">
          <a:solidFill>
            <a:schemeClr val="tx1"/>
          </a:solidFill>
          <a:latin typeface="Calibri" pitchFamily="34" charset="0"/>
          <a:ea typeface="宋体" pitchFamily="2" charset="-122"/>
          <a:sym typeface="Calibri" pitchFamily="34" charset="0"/>
        </a:defRPr>
      </a:lvl7pPr>
      <a:lvl8pPr marL="2286000" indent="-914400" algn="ctr" rtl="0" fontAlgn="base">
        <a:spcBef>
          <a:spcPct val="0"/>
        </a:spcBef>
        <a:spcAft>
          <a:spcPct val="0"/>
        </a:spcAft>
        <a:defRPr sz="4400">
          <a:solidFill>
            <a:schemeClr val="tx1"/>
          </a:solidFill>
          <a:latin typeface="Calibri" pitchFamily="34" charset="0"/>
          <a:ea typeface="宋体" pitchFamily="2" charset="-122"/>
          <a:sym typeface="Calibri" pitchFamily="34" charset="0"/>
        </a:defRPr>
      </a:lvl8pPr>
      <a:lvl9pPr marL="2743200" indent="-914400" algn="ctr" rtl="0" fontAlgn="base">
        <a:spcBef>
          <a:spcPct val="0"/>
        </a:spcBef>
        <a:spcAft>
          <a:spcPct val="0"/>
        </a:spcAft>
        <a:defRPr sz="4400">
          <a:solidFill>
            <a:schemeClr val="tx1"/>
          </a:solidFill>
          <a:latin typeface="Calibri" pitchFamily="34" charset="0"/>
          <a:ea typeface="宋体" pitchFamily="2" charset="-122"/>
          <a:sym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a:solidFill>
            <a:schemeClr val="tx1"/>
          </a:solidFill>
          <a:latin typeface="+mn-lt"/>
          <a:ea typeface="+mn-ea"/>
          <a:cs typeface="+mn-cs"/>
          <a:sym typeface="Calibri" pitchFamily="34" charset="0"/>
        </a:defRPr>
      </a:lvl1pPr>
      <a:lvl2pPr marL="742950" indent="-285750" algn="l" rtl="0" eaLnBrk="0" fontAlgn="base" hangingPunct="0">
        <a:spcBef>
          <a:spcPct val="20000"/>
        </a:spcBef>
        <a:spcAft>
          <a:spcPct val="0"/>
        </a:spcAft>
        <a:buFont typeface="Arial" charset="0"/>
        <a:buChar char="–"/>
        <a:defRPr sz="2800">
          <a:solidFill>
            <a:schemeClr val="tx1"/>
          </a:solidFill>
          <a:latin typeface="+mn-lt"/>
          <a:ea typeface="+mn-ea"/>
          <a:sym typeface="Calibri" pitchFamily="34" charset="0"/>
        </a:defRPr>
      </a:lvl2pPr>
      <a:lvl3pPr marL="1143000" indent="-228600" algn="l" rtl="0" eaLnBrk="0" fontAlgn="base" hangingPunct="0">
        <a:spcBef>
          <a:spcPct val="20000"/>
        </a:spcBef>
        <a:spcAft>
          <a:spcPct val="0"/>
        </a:spcAft>
        <a:buFont typeface="Arial" charset="0"/>
        <a:buChar char="•"/>
        <a:defRPr sz="2400">
          <a:solidFill>
            <a:schemeClr val="tx1"/>
          </a:solidFill>
          <a:latin typeface="+mn-lt"/>
          <a:ea typeface="+mn-ea"/>
          <a:sym typeface="Calibri" pitchFamily="34" charset="0"/>
        </a:defRPr>
      </a:lvl3pPr>
      <a:lvl4pPr marL="1600200" indent="-228600" algn="l" rtl="0" eaLnBrk="0" fontAlgn="base" hangingPunct="0">
        <a:spcBef>
          <a:spcPct val="20000"/>
        </a:spcBef>
        <a:spcAft>
          <a:spcPct val="0"/>
        </a:spcAft>
        <a:buFont typeface="Arial" charset="0"/>
        <a:buChar char="–"/>
        <a:defRPr sz="2000">
          <a:solidFill>
            <a:schemeClr val="tx1"/>
          </a:solidFill>
          <a:latin typeface="+mn-lt"/>
          <a:ea typeface="+mn-ea"/>
          <a:sym typeface="Calibri" pitchFamily="34" charset="0"/>
        </a:defRPr>
      </a:lvl4pPr>
      <a:lvl5pPr marL="2057400" indent="-228600" algn="l" rtl="0" eaLnBrk="0" fontAlgn="base" hangingPunct="0">
        <a:spcBef>
          <a:spcPct val="20000"/>
        </a:spcBef>
        <a:spcAft>
          <a:spcPct val="0"/>
        </a:spcAft>
        <a:buFont typeface="Arial" charset="0"/>
        <a:buChar char="»"/>
        <a:defRPr sz="2000">
          <a:solidFill>
            <a:schemeClr val="tx1"/>
          </a:solidFill>
          <a:latin typeface="+mn-lt"/>
          <a:ea typeface="+mn-ea"/>
          <a:sym typeface="Calibri" pitchFamily="34" charset="0"/>
        </a:defRPr>
      </a:lvl5pPr>
      <a:lvl6pPr marL="2514600" indent="-228600" algn="l" rtl="0" fontAlgn="base">
        <a:spcBef>
          <a:spcPct val="20000"/>
        </a:spcBef>
        <a:spcAft>
          <a:spcPct val="0"/>
        </a:spcAft>
        <a:buFont typeface="Arial" pitchFamily="34" charset="0"/>
        <a:buChar char="»"/>
        <a:defRPr sz="2000">
          <a:solidFill>
            <a:schemeClr val="tx1"/>
          </a:solidFill>
          <a:latin typeface="+mn-lt"/>
          <a:ea typeface="+mn-ea"/>
          <a:sym typeface="Calibri" pitchFamily="34" charset="0"/>
        </a:defRPr>
      </a:lvl6pPr>
      <a:lvl7pPr marL="2971800" indent="-228600" algn="l" rtl="0" fontAlgn="base">
        <a:spcBef>
          <a:spcPct val="20000"/>
        </a:spcBef>
        <a:spcAft>
          <a:spcPct val="0"/>
        </a:spcAft>
        <a:buFont typeface="Arial" pitchFamily="34" charset="0"/>
        <a:buChar char="»"/>
        <a:defRPr sz="2000">
          <a:solidFill>
            <a:schemeClr val="tx1"/>
          </a:solidFill>
          <a:latin typeface="+mn-lt"/>
          <a:ea typeface="+mn-ea"/>
          <a:sym typeface="Calibri" pitchFamily="34" charset="0"/>
        </a:defRPr>
      </a:lvl7pPr>
      <a:lvl8pPr marL="3429000" indent="-228600" algn="l" rtl="0" fontAlgn="base">
        <a:spcBef>
          <a:spcPct val="20000"/>
        </a:spcBef>
        <a:spcAft>
          <a:spcPct val="0"/>
        </a:spcAft>
        <a:buFont typeface="Arial" pitchFamily="34" charset="0"/>
        <a:buChar char="»"/>
        <a:defRPr sz="2000">
          <a:solidFill>
            <a:schemeClr val="tx1"/>
          </a:solidFill>
          <a:latin typeface="+mn-lt"/>
          <a:ea typeface="+mn-ea"/>
          <a:sym typeface="Calibri" pitchFamily="34" charset="0"/>
        </a:defRPr>
      </a:lvl8pPr>
      <a:lvl9pPr marL="3886200" indent="-228600" algn="l" rtl="0" fontAlgn="base">
        <a:spcBef>
          <a:spcPct val="20000"/>
        </a:spcBef>
        <a:spcAft>
          <a:spcPct val="0"/>
        </a:spcAft>
        <a:buFont typeface="Arial" pitchFamily="34" charset="0"/>
        <a:buChar char="»"/>
        <a:defRPr sz="2000">
          <a:solidFill>
            <a:schemeClr val="tx1"/>
          </a:solidFill>
          <a:latin typeface="+mn-lt"/>
          <a:ea typeface="+mn-ea"/>
          <a:sym typeface="Calibri" pitchFamily="34"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7"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file:///C:\Users\MASEFAT\Music\&#26519;&#28023;%20-%20&#24494;&#20809;&#35282;&#33853;.mp3" TargetMode="Externa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314" name="组合 25"/>
          <p:cNvGrpSpPr>
            <a:grpSpLocks/>
          </p:cNvGrpSpPr>
          <p:nvPr/>
        </p:nvGrpSpPr>
        <p:grpSpPr bwMode="auto">
          <a:xfrm>
            <a:off x="6742113" y="195263"/>
            <a:ext cx="287337" cy="288925"/>
            <a:chOff x="0" y="0"/>
            <a:chExt cx="288032" cy="288032"/>
          </a:xfrm>
        </p:grpSpPr>
        <p:sp>
          <p:nvSpPr>
            <p:cNvPr id="13334" name="椭圆 26"/>
            <p:cNvSpPr>
              <a:spLocks noChangeArrowheads="1"/>
            </p:cNvSpPr>
            <p:nvPr/>
          </p:nvSpPr>
          <p:spPr bwMode="auto">
            <a:xfrm>
              <a:off x="0" y="0"/>
              <a:ext cx="288032" cy="288032"/>
            </a:xfrm>
            <a:prstGeom prst="ellipse">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nvGrpSpPr>
            <p:cNvPr id="13335" name="组合 27"/>
            <p:cNvGrpSpPr>
              <a:grpSpLocks/>
            </p:cNvGrpSpPr>
            <p:nvPr/>
          </p:nvGrpSpPr>
          <p:grpSpPr bwMode="auto">
            <a:xfrm flipH="1">
              <a:off x="71530" y="105344"/>
              <a:ext cx="144971" cy="77344"/>
              <a:chOff x="0" y="0"/>
              <a:chExt cx="268428" cy="143210"/>
            </a:xfrm>
          </p:grpSpPr>
          <p:sp>
            <p:nvSpPr>
              <p:cNvPr id="13336" name="等腰三角形 28"/>
              <p:cNvSpPr>
                <a:spLocks noChangeArrowheads="1"/>
              </p:cNvSpPr>
              <p:nvPr/>
            </p:nvSpPr>
            <p:spPr bwMode="auto">
              <a:xfrm rot="5400000">
                <a:off x="-9878" y="9877"/>
                <a:ext cx="143209" cy="123456"/>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3337" name="等腰三角形 29"/>
              <p:cNvSpPr>
                <a:spLocks noChangeArrowheads="1"/>
              </p:cNvSpPr>
              <p:nvPr/>
            </p:nvSpPr>
            <p:spPr bwMode="auto">
              <a:xfrm rot="5400000">
                <a:off x="135093" y="9877"/>
                <a:ext cx="143209" cy="123456"/>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grpSp>
      <p:grpSp>
        <p:nvGrpSpPr>
          <p:cNvPr id="13315" name="组合 30"/>
          <p:cNvGrpSpPr>
            <a:grpSpLocks/>
          </p:cNvGrpSpPr>
          <p:nvPr/>
        </p:nvGrpSpPr>
        <p:grpSpPr bwMode="auto">
          <a:xfrm>
            <a:off x="8613775" y="195263"/>
            <a:ext cx="288925" cy="288925"/>
            <a:chOff x="0" y="0"/>
            <a:chExt cx="288032" cy="288032"/>
          </a:xfrm>
        </p:grpSpPr>
        <p:sp>
          <p:nvSpPr>
            <p:cNvPr id="13330" name="椭圆 31"/>
            <p:cNvSpPr>
              <a:spLocks noChangeArrowheads="1"/>
            </p:cNvSpPr>
            <p:nvPr/>
          </p:nvSpPr>
          <p:spPr bwMode="auto">
            <a:xfrm>
              <a:off x="0" y="0"/>
              <a:ext cx="288032" cy="288032"/>
            </a:xfrm>
            <a:prstGeom prst="ellipse">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nvGrpSpPr>
            <p:cNvPr id="13331" name="组合 32"/>
            <p:cNvGrpSpPr>
              <a:grpSpLocks/>
            </p:cNvGrpSpPr>
            <p:nvPr/>
          </p:nvGrpSpPr>
          <p:grpSpPr bwMode="auto">
            <a:xfrm>
              <a:off x="82288" y="105344"/>
              <a:ext cx="144971" cy="77344"/>
              <a:chOff x="0" y="0"/>
              <a:chExt cx="268428" cy="143210"/>
            </a:xfrm>
          </p:grpSpPr>
          <p:sp>
            <p:nvSpPr>
              <p:cNvPr id="13332" name="等腰三角形 33"/>
              <p:cNvSpPr>
                <a:spLocks noChangeArrowheads="1"/>
              </p:cNvSpPr>
              <p:nvPr/>
            </p:nvSpPr>
            <p:spPr bwMode="auto">
              <a:xfrm rot="5400000">
                <a:off x="-9878" y="9877"/>
                <a:ext cx="143209" cy="123456"/>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3333" name="等腰三角形 34"/>
              <p:cNvSpPr>
                <a:spLocks noChangeArrowheads="1"/>
              </p:cNvSpPr>
              <p:nvPr/>
            </p:nvSpPr>
            <p:spPr bwMode="auto">
              <a:xfrm rot="5400000">
                <a:off x="135093" y="9877"/>
                <a:ext cx="143209" cy="123456"/>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grpSp>
      <p:grpSp>
        <p:nvGrpSpPr>
          <p:cNvPr id="13316" name="组合 35"/>
          <p:cNvGrpSpPr>
            <a:grpSpLocks/>
          </p:cNvGrpSpPr>
          <p:nvPr/>
        </p:nvGrpSpPr>
        <p:grpSpPr bwMode="auto">
          <a:xfrm>
            <a:off x="7366000" y="195263"/>
            <a:ext cx="288925" cy="288925"/>
            <a:chOff x="0" y="0"/>
            <a:chExt cx="288032" cy="288032"/>
          </a:xfrm>
        </p:grpSpPr>
        <p:sp>
          <p:nvSpPr>
            <p:cNvPr id="13326" name="椭圆 36"/>
            <p:cNvSpPr>
              <a:spLocks noChangeArrowheads="1"/>
            </p:cNvSpPr>
            <p:nvPr/>
          </p:nvSpPr>
          <p:spPr bwMode="auto">
            <a:xfrm>
              <a:off x="0" y="0"/>
              <a:ext cx="288032" cy="288032"/>
            </a:xfrm>
            <a:prstGeom prst="ellipse">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nvGrpSpPr>
            <p:cNvPr id="13327" name="组合 37"/>
            <p:cNvGrpSpPr>
              <a:grpSpLocks/>
            </p:cNvGrpSpPr>
            <p:nvPr/>
          </p:nvGrpSpPr>
          <p:grpSpPr bwMode="auto">
            <a:xfrm>
              <a:off x="108012" y="97370"/>
              <a:ext cx="72008" cy="108000"/>
              <a:chOff x="0" y="0"/>
              <a:chExt cx="72008" cy="108000"/>
            </a:xfrm>
          </p:grpSpPr>
          <p:sp>
            <p:nvSpPr>
              <p:cNvPr id="13328" name="直接连接符 38"/>
              <p:cNvSpPr>
                <a:spLocks noChangeShapeType="1"/>
              </p:cNvSpPr>
              <p:nvPr/>
            </p:nvSpPr>
            <p:spPr bwMode="auto">
              <a:xfrm>
                <a:off x="0" y="0"/>
                <a:ext cx="1" cy="108000"/>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29" name="直接连接符 39"/>
              <p:cNvSpPr>
                <a:spLocks noChangeShapeType="1"/>
              </p:cNvSpPr>
              <p:nvPr/>
            </p:nvSpPr>
            <p:spPr bwMode="auto">
              <a:xfrm>
                <a:off x="72008" y="0"/>
                <a:ext cx="1" cy="108000"/>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grpSp>
      </p:grpSp>
      <p:grpSp>
        <p:nvGrpSpPr>
          <p:cNvPr id="13317" name="组合 40"/>
          <p:cNvGrpSpPr>
            <a:grpSpLocks/>
          </p:cNvGrpSpPr>
          <p:nvPr/>
        </p:nvGrpSpPr>
        <p:grpSpPr bwMode="auto">
          <a:xfrm>
            <a:off x="7989888" y="195263"/>
            <a:ext cx="287337" cy="288925"/>
            <a:chOff x="0" y="0"/>
            <a:chExt cx="288032" cy="288032"/>
          </a:xfrm>
        </p:grpSpPr>
        <p:sp>
          <p:nvSpPr>
            <p:cNvPr id="13324" name="椭圆 41"/>
            <p:cNvSpPr>
              <a:spLocks noChangeArrowheads="1"/>
            </p:cNvSpPr>
            <p:nvPr/>
          </p:nvSpPr>
          <p:spPr bwMode="auto">
            <a:xfrm>
              <a:off x="0" y="0"/>
              <a:ext cx="288032" cy="288032"/>
            </a:xfrm>
            <a:prstGeom prst="ellipse">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3325" name="矩形 42"/>
            <p:cNvSpPr>
              <a:spLocks noChangeArrowheads="1"/>
            </p:cNvSpPr>
            <p:nvPr/>
          </p:nvSpPr>
          <p:spPr bwMode="auto">
            <a:xfrm>
              <a:off x="86064" y="85549"/>
              <a:ext cx="108000" cy="108000"/>
            </a:xfrm>
            <a:prstGeom prst="rect">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sp>
        <p:nvSpPr>
          <p:cNvPr id="3093" name="直接连接符 35"/>
          <p:cNvSpPr>
            <a:spLocks noChangeShapeType="1"/>
          </p:cNvSpPr>
          <p:nvPr/>
        </p:nvSpPr>
        <p:spPr bwMode="auto">
          <a:xfrm>
            <a:off x="2345139" y="1491115"/>
            <a:ext cx="4248150" cy="0"/>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dirty="0"/>
          </a:p>
        </p:txBody>
      </p:sp>
      <p:sp>
        <p:nvSpPr>
          <p:cNvPr id="3094" name="直接连接符 36"/>
          <p:cNvSpPr>
            <a:spLocks noChangeShapeType="1"/>
          </p:cNvSpPr>
          <p:nvPr/>
        </p:nvSpPr>
        <p:spPr bwMode="auto">
          <a:xfrm>
            <a:off x="2345139" y="2643755"/>
            <a:ext cx="4248150" cy="0"/>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095" name="TextBox 37"/>
          <p:cNvSpPr>
            <a:spLocks noChangeArrowheads="1"/>
          </p:cNvSpPr>
          <p:nvPr/>
        </p:nvSpPr>
        <p:spPr bwMode="auto">
          <a:xfrm>
            <a:off x="1835810" y="1668748"/>
            <a:ext cx="541579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zh-CN" sz="2400" b="1" dirty="0">
                <a:solidFill>
                  <a:schemeClr val="bg1"/>
                </a:solidFill>
                <a:latin typeface="+mj-ea"/>
                <a:ea typeface="+mj-ea"/>
              </a:rPr>
              <a:t>基于</a:t>
            </a:r>
            <a:r>
              <a:rPr lang="en-US" altLang="zh-CN" sz="2400" b="1" dirty="0">
                <a:solidFill>
                  <a:schemeClr val="bg1"/>
                </a:solidFill>
                <a:latin typeface="+mj-ea"/>
                <a:ea typeface="+mj-ea"/>
              </a:rPr>
              <a:t>spark</a:t>
            </a:r>
            <a:r>
              <a:rPr lang="zh-CN" altLang="zh-CN" sz="2400" b="1" dirty="0">
                <a:solidFill>
                  <a:schemeClr val="bg1"/>
                </a:solidFill>
                <a:latin typeface="+mj-ea"/>
                <a:ea typeface="+mj-ea"/>
              </a:rPr>
              <a:t>的网络舆情分析系统</a:t>
            </a:r>
            <a:endParaRPr lang="en-US" altLang="zh-CN" sz="2400" b="1" dirty="0">
              <a:solidFill>
                <a:schemeClr val="bg1"/>
              </a:solidFill>
              <a:latin typeface="+mj-ea"/>
              <a:ea typeface="+mj-ea"/>
            </a:endParaRPr>
          </a:p>
          <a:p>
            <a:pPr algn="ctr"/>
            <a:r>
              <a:rPr lang="zh-CN" altLang="zh-CN" sz="2400" b="1" dirty="0">
                <a:solidFill>
                  <a:schemeClr val="bg1"/>
                </a:solidFill>
                <a:latin typeface="+mj-ea"/>
                <a:ea typeface="+mj-ea"/>
              </a:rPr>
              <a:t>设计与实现</a:t>
            </a:r>
            <a:endParaRPr lang="en-US" altLang="zh-CN" sz="4000" b="1" dirty="0">
              <a:solidFill>
                <a:schemeClr val="bg1"/>
              </a:solidFill>
              <a:latin typeface="+mj-ea"/>
              <a:ea typeface="+mj-ea"/>
            </a:endParaRPr>
          </a:p>
        </p:txBody>
      </p:sp>
      <p:sp>
        <p:nvSpPr>
          <p:cNvPr id="3096" name="TextBox 38"/>
          <p:cNvSpPr>
            <a:spLocks noChangeArrowheads="1"/>
          </p:cNvSpPr>
          <p:nvPr/>
        </p:nvSpPr>
        <p:spPr bwMode="auto">
          <a:xfrm>
            <a:off x="3024187" y="3530416"/>
            <a:ext cx="309562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1400" dirty="0">
                <a:solidFill>
                  <a:schemeClr val="bg1"/>
                </a:solidFill>
                <a:latin typeface="楷体" panose="02010609060101010101" pitchFamily="49" charset="-122"/>
                <a:ea typeface="楷体" panose="02010609060101010101" pitchFamily="49" charset="-122"/>
                <a:sym typeface="微软雅黑" pitchFamily="34" charset="-122"/>
              </a:rPr>
              <a:t>胡启军 李紫宸 杨艳琦</a:t>
            </a:r>
          </a:p>
        </p:txBody>
      </p:sp>
      <p:pic>
        <p:nvPicPr>
          <p:cNvPr id="25" name="林海 - 微光角落.mp3">
            <a:hlinkClick r:id="" action="ppaction://media"/>
          </p:cNvPr>
          <p:cNvPicPr>
            <a:picLocks noRot="1" noChangeAspect="1"/>
          </p:cNvPicPr>
          <p:nvPr>
            <a:audioFile r:link="rId1"/>
          </p:nvPr>
        </p:nvPicPr>
        <p:blipFill>
          <a:blip r:embed="rId6">
            <a:extLst>
              <a:ext uri="{28A0092B-C50C-407E-A947-70E740481C1C}">
                <a14:useLocalDpi xmlns:a14="http://schemas.microsoft.com/office/drawing/2010/main" val="0"/>
              </a:ext>
            </a:extLst>
          </a:blip>
          <a:srcRect/>
          <a:stretch>
            <a:fillRect/>
          </a:stretch>
        </p:blipFill>
        <p:spPr bwMode="auto">
          <a:xfrm>
            <a:off x="4572000" y="-500063"/>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Daydream (白日梦) - 雨中漫步.mp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4267200" y="-95649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000" advClick="0" advTm="0">
        <p14:vortex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nodeType="afterGroup">
                            <p:stCondLst>
                              <p:cond delay="0"/>
                            </p:stCondLst>
                            <p:childTnLst>
                              <p:par>
                                <p:cTn id="8" presetID="2" presetClass="entr" presetSubtype="8" fill="hold" grpId="0" nodeType="afterEffect">
                                  <p:stCondLst>
                                    <p:cond delay="0"/>
                                  </p:stCondLst>
                                  <p:childTnLst>
                                    <p:set>
                                      <p:cBhvr>
                                        <p:cTn id="9" dur="1" fill="hold">
                                          <p:stCondLst>
                                            <p:cond delay="0"/>
                                          </p:stCondLst>
                                        </p:cTn>
                                        <p:tgtEl>
                                          <p:spTgt spid="3093"/>
                                        </p:tgtEl>
                                        <p:attrNameLst>
                                          <p:attrName>style.visibility</p:attrName>
                                        </p:attrNameLst>
                                      </p:cBhvr>
                                      <p:to>
                                        <p:strVal val="visible"/>
                                      </p:to>
                                    </p:set>
                                    <p:anim calcmode="lin" valueType="num">
                                      <p:cBhvr>
                                        <p:cTn id="10" dur="500" fill="hold"/>
                                        <p:tgtEl>
                                          <p:spTgt spid="3093"/>
                                        </p:tgtEl>
                                        <p:attrNameLst>
                                          <p:attrName>ppt_x</p:attrName>
                                        </p:attrNameLst>
                                      </p:cBhvr>
                                      <p:tavLst>
                                        <p:tav tm="0">
                                          <p:val>
                                            <p:strVal val="0-#ppt_w/2"/>
                                          </p:val>
                                        </p:tav>
                                        <p:tav tm="100000">
                                          <p:val>
                                            <p:strVal val="#ppt_x"/>
                                          </p:val>
                                        </p:tav>
                                      </p:tavLst>
                                    </p:anim>
                                    <p:anim calcmode="lin" valueType="num">
                                      <p:cBhvr>
                                        <p:cTn id="11" dur="500" fill="hold"/>
                                        <p:tgtEl>
                                          <p:spTgt spid="309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094"/>
                                        </p:tgtEl>
                                        <p:attrNameLst>
                                          <p:attrName>style.visibility</p:attrName>
                                        </p:attrNameLst>
                                      </p:cBhvr>
                                      <p:to>
                                        <p:strVal val="visible"/>
                                      </p:to>
                                    </p:set>
                                    <p:anim calcmode="lin" valueType="num">
                                      <p:cBhvr>
                                        <p:cTn id="14" dur="500" fill="hold"/>
                                        <p:tgtEl>
                                          <p:spTgt spid="3094"/>
                                        </p:tgtEl>
                                        <p:attrNameLst>
                                          <p:attrName>ppt_x</p:attrName>
                                        </p:attrNameLst>
                                      </p:cBhvr>
                                      <p:tavLst>
                                        <p:tav tm="0">
                                          <p:val>
                                            <p:strVal val="1+#ppt_w/2"/>
                                          </p:val>
                                        </p:tav>
                                        <p:tav tm="100000">
                                          <p:val>
                                            <p:strVal val="#ppt_x"/>
                                          </p:val>
                                        </p:tav>
                                      </p:tavLst>
                                    </p:anim>
                                    <p:anim calcmode="lin" valueType="num">
                                      <p:cBhvr>
                                        <p:cTn id="15" dur="500" fill="hold"/>
                                        <p:tgtEl>
                                          <p:spTgt spid="3094"/>
                                        </p:tgtEl>
                                        <p:attrNameLst>
                                          <p:attrName>ppt_y</p:attrName>
                                        </p:attrNameLst>
                                      </p:cBhvr>
                                      <p:tavLst>
                                        <p:tav tm="0">
                                          <p:val>
                                            <p:strVal val="#ppt_y"/>
                                          </p:val>
                                        </p:tav>
                                        <p:tav tm="100000">
                                          <p:val>
                                            <p:strVal val="#ppt_y"/>
                                          </p:val>
                                        </p:tav>
                                      </p:tavLst>
                                    </p:anim>
                                  </p:childTnLst>
                                </p:cTn>
                              </p:par>
                            </p:childTnLst>
                          </p:cTn>
                        </p:par>
                        <p:par>
                          <p:cTn id="16" fill="hold" nodeType="afterGroup">
                            <p:stCondLst>
                              <p:cond delay="5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3095"/>
                                        </p:tgtEl>
                                        <p:attrNameLst>
                                          <p:attrName>style.visibility</p:attrName>
                                        </p:attrNameLst>
                                      </p:cBhvr>
                                      <p:to>
                                        <p:strVal val="visible"/>
                                      </p:to>
                                    </p:set>
                                    <p:anim calcmode="lin" valueType="num">
                                      <p:cBhvr>
                                        <p:cTn id="19" dur="500" fill="hold"/>
                                        <p:tgtEl>
                                          <p:spTgt spid="3095"/>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3095"/>
                                        </p:tgtEl>
                                        <p:attrNameLst>
                                          <p:attrName>ppt_y</p:attrName>
                                        </p:attrNameLst>
                                      </p:cBhvr>
                                      <p:tavLst>
                                        <p:tav tm="0">
                                          <p:val>
                                            <p:strVal val="#ppt_y"/>
                                          </p:val>
                                        </p:tav>
                                        <p:tav tm="100000">
                                          <p:val>
                                            <p:strVal val="#ppt_y"/>
                                          </p:val>
                                        </p:tav>
                                      </p:tavLst>
                                    </p:anim>
                                    <p:anim calcmode="lin" valueType="num">
                                      <p:cBhvr>
                                        <p:cTn id="21" dur="500" fill="hold"/>
                                        <p:tgtEl>
                                          <p:spTgt spid="3095"/>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3095"/>
                                        </p:tgtEl>
                                        <p:attrNameLst>
                                          <p:attrName>ppt_w</p:attrName>
                                        </p:attrNameLst>
                                      </p:cBhvr>
                                      <p:tavLst>
                                        <p:tav tm="0">
                                          <p:val>
                                            <p:strVal val="#ppt_w/10"/>
                                          </p:val>
                                        </p:tav>
                                        <p:tav tm="50000">
                                          <p:val>
                                            <p:strVal val="#ppt_w+.01"/>
                                          </p:val>
                                        </p:tav>
                                        <p:tav tm="100000">
                                          <p:val>
                                            <p:strVal val="#ppt_w"/>
                                          </p:val>
                                        </p:tav>
                                      </p:tavLst>
                                    </p:anim>
                                    <p:animEffect>
                                      <p:cBhvr>
                                        <p:cTn id="23" dur="500" tmFilter="0,0; .5, 1; 1, 1"/>
                                        <p:tgtEl>
                                          <p:spTgt spid="3095"/>
                                        </p:tgtEl>
                                      </p:cBhvr>
                                    </p:animEffect>
                                  </p:childTnLst>
                                </p:cTn>
                              </p:par>
                            </p:childTnLst>
                          </p:cTn>
                        </p:par>
                        <p:par>
                          <p:cTn id="24" fill="hold" nodeType="afterGroup">
                            <p:stCondLst>
                              <p:cond delay="2000"/>
                            </p:stCondLst>
                            <p:childTnLst>
                              <p:par>
                                <p:cTn id="25" presetID="56" presetClass="entr" presetSubtype="0" fill="hold" grpId="0" nodeType="afterEffect">
                                  <p:stCondLst>
                                    <p:cond delay="0"/>
                                  </p:stCondLst>
                                  <p:iterate type="lt">
                                    <p:tmPct val="10000"/>
                                  </p:iterate>
                                  <p:childTnLst>
                                    <p:set>
                                      <p:cBhvr>
                                        <p:cTn id="26" dur="1" fill="hold">
                                          <p:stCondLst>
                                            <p:cond delay="0"/>
                                          </p:stCondLst>
                                        </p:cTn>
                                        <p:tgtEl>
                                          <p:spTgt spid="3096"/>
                                        </p:tgtEl>
                                        <p:attrNameLst>
                                          <p:attrName>style.visibility</p:attrName>
                                        </p:attrNameLst>
                                      </p:cBhvr>
                                      <p:to>
                                        <p:strVal val="visible"/>
                                      </p:to>
                                    </p:set>
                                    <p:anim by="(-#ppt_w*2)" calcmode="lin" valueType="num">
                                      <p:cBhvr rctx="PPT">
                                        <p:cTn id="27" dur="500" autoRev="1" fill="hold">
                                          <p:stCondLst>
                                            <p:cond delay="0"/>
                                          </p:stCondLst>
                                        </p:cTn>
                                        <p:tgtEl>
                                          <p:spTgt spid="3096"/>
                                        </p:tgtEl>
                                        <p:attrNameLst>
                                          <p:attrName>ppt_w</p:attrName>
                                        </p:attrNameLst>
                                      </p:cBhvr>
                                    </p:anim>
                                    <p:anim by="(#ppt_w*0.50)" calcmode="lin" valueType="num">
                                      <p:cBhvr>
                                        <p:cTn id="28" dur="500" decel="50000" autoRev="1" fill="hold">
                                          <p:stCondLst>
                                            <p:cond delay="0"/>
                                          </p:stCondLst>
                                        </p:cTn>
                                        <p:tgtEl>
                                          <p:spTgt spid="3096"/>
                                        </p:tgtEl>
                                        <p:attrNameLst>
                                          <p:attrName>ppt_x</p:attrName>
                                        </p:attrNameLst>
                                      </p:cBhvr>
                                    </p:anim>
                                    <p:anim to="(#ppt_y)" calcmode="lin" valueType="num">
                                      <p:cBhvr>
                                        <p:cTn id="29" dur="1000" fill="hold">
                                          <p:stCondLst>
                                            <p:cond delay="0"/>
                                          </p:stCondLst>
                                        </p:cTn>
                                        <p:tgtEl>
                                          <p:spTgt spid="3096"/>
                                        </p:tgtEl>
                                        <p:attrNameLst>
                                          <p:attrName>ppt_y</p:attrName>
                                        </p:attrNameLst>
                                      </p:cBhvr>
                                    </p:anim>
                                    <p:animRot by="21600000">
                                      <p:cBhvr>
                                        <p:cTn id="30" dur="1000" fill="hold">
                                          <p:stCondLst>
                                            <p:cond delay="0"/>
                                          </p:stCondLst>
                                        </p:cTn>
                                        <p:tgtEl>
                                          <p:spTgt spid="309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numSld="20">
                <p:cTn id="31" fill="hold" display="0">
                  <p:stCondLst>
                    <p:cond delay="indefinite"/>
                  </p:stCondLst>
                  <p:endCondLst>
                    <p:cond evt="onPrev" delay="0">
                      <p:tgtEl>
                        <p:sldTgt/>
                      </p:tgtEl>
                    </p:cond>
                    <p:cond evt="onStopAudio" delay="0">
                      <p:tgtEl>
                        <p:sldTgt/>
                      </p:tgtEl>
                    </p:cond>
                  </p:endCondLst>
                </p:cTn>
                <p:tgtEl>
                  <p:spTgt spid="25"/>
                </p:tgtEl>
              </p:cMediaNode>
            </p:audio>
            <p:audio>
              <p:cMediaNode vol="80000" numSld="666">
                <p:cTn id="32" fill="hold" display="0">
                  <p:stCondLst>
                    <p:cond delay="indefinite"/>
                  </p:stCondLst>
                  <p:endCondLst>
                    <p:cond evt="onStopAudio" delay="0">
                      <p:tgtEl>
                        <p:sldTgt/>
                      </p:tgtEl>
                    </p:cond>
                  </p:endCondLst>
                </p:cTn>
                <p:tgtEl>
                  <p:spTgt spid="2"/>
                </p:tgtEl>
              </p:cMediaNode>
            </p:audio>
          </p:childTnLst>
        </p:cTn>
      </p:par>
    </p:tnLst>
    <p:bldLst>
      <p:bldP spid="3093" grpId="0" animBg="1"/>
      <p:bldP spid="3094" grpId="0" animBg="1"/>
      <p:bldP spid="3095" grpId="0" bldLvl="0" autoUpdateAnimBg="0"/>
      <p:bldP spid="3096" grpId="0" bldLvl="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1507"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1268" name="矩形 1"/>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Calibri" pitchFamily="34" charset="0"/>
                <a:sym typeface="Calibri" pitchFamily="34" charset="0"/>
              </a:rPr>
              <a:t>研究中的关键问题</a:t>
            </a:r>
            <a:endParaRPr lang="zh-CN" altLang="en-US" sz="2800" b="1" dirty="0">
              <a:solidFill>
                <a:schemeClr val="bg1"/>
              </a:solidFill>
              <a:latin typeface="Calibri" pitchFamily="34" charset="0"/>
              <a:sym typeface="宋体" pitchFamily="2" charset="-122"/>
            </a:endParaRPr>
          </a:p>
        </p:txBody>
      </p:sp>
      <p:grpSp>
        <p:nvGrpSpPr>
          <p:cNvPr id="2" name="组合 6"/>
          <p:cNvGrpSpPr>
            <a:grpSpLocks/>
          </p:cNvGrpSpPr>
          <p:nvPr/>
        </p:nvGrpSpPr>
        <p:grpSpPr bwMode="auto">
          <a:xfrm>
            <a:off x="630238" y="1203325"/>
            <a:ext cx="1439862" cy="1439863"/>
            <a:chOff x="0" y="0"/>
            <a:chExt cx="1440160" cy="1440160"/>
          </a:xfrm>
        </p:grpSpPr>
        <p:sp>
          <p:nvSpPr>
            <p:cNvPr id="21517" name="椭圆 2"/>
            <p:cNvSpPr>
              <a:spLocks noChangeArrowheads="1"/>
            </p:cNvSpPr>
            <p:nvPr/>
          </p:nvSpPr>
          <p:spPr bwMode="auto">
            <a:xfrm>
              <a:off x="0" y="0"/>
              <a:ext cx="1440160" cy="1440160"/>
            </a:xfrm>
            <a:prstGeom prst="ellipse">
              <a:avLst/>
            </a:prstGeom>
            <a:solidFill>
              <a:srgbClr val="E36C0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pic>
          <p:nvPicPr>
            <p:cNvPr id="21518" name="Picture 3" descr="C:\Users\Jonahs\Dropbox\Projects SCOTT\MEET Windows Azure\source\Background\tile-icon-bigdat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615" y="281729"/>
              <a:ext cx="876930" cy="876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272" name="TextBox 4"/>
          <p:cNvSpPr>
            <a:spLocks noChangeArrowheads="1"/>
          </p:cNvSpPr>
          <p:nvPr/>
        </p:nvSpPr>
        <p:spPr bwMode="auto">
          <a:xfrm>
            <a:off x="2612809" y="1428458"/>
            <a:ext cx="5256212"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Calibri" pitchFamily="34" charset="0"/>
              </a:rPr>
              <a:t>传统的单线程爬虫无法满足快速抓取大量新闻舆论数据的要求</a:t>
            </a:r>
            <a:endParaRPr lang="en-US" altLang="zh-CN" sz="1400" dirty="0" smtClean="0">
              <a:solidFill>
                <a:srgbClr val="000000"/>
              </a:solidFill>
              <a:latin typeface="Calibri" pitchFamily="34" charset="0"/>
              <a:sym typeface="Calibri" pitchFamily="34" charset="0"/>
            </a:endParaRPr>
          </a:p>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宋体" pitchFamily="2" charset="-122"/>
              </a:rPr>
              <a:t>多线程爬虫 </a:t>
            </a:r>
            <a:r>
              <a:rPr lang="en-US" altLang="zh-CN" sz="1400" dirty="0" smtClean="0">
                <a:solidFill>
                  <a:srgbClr val="000000"/>
                </a:solidFill>
                <a:latin typeface="Calibri" pitchFamily="34" charset="0"/>
                <a:sym typeface="宋体" pitchFamily="2" charset="-122"/>
              </a:rPr>
              <a:t>-&gt; </a:t>
            </a:r>
            <a:r>
              <a:rPr lang="zh-CN" altLang="en-US" sz="1400" dirty="0" smtClean="0">
                <a:solidFill>
                  <a:srgbClr val="000000"/>
                </a:solidFill>
                <a:latin typeface="Calibri" pitchFamily="34" charset="0"/>
                <a:sym typeface="宋体" pitchFamily="2" charset="-122"/>
              </a:rPr>
              <a:t>分布式爬虫</a:t>
            </a:r>
            <a:endParaRPr lang="en-US" altLang="zh-CN" sz="1400" dirty="0" smtClean="0">
              <a:solidFill>
                <a:srgbClr val="000000"/>
              </a:solidFill>
              <a:latin typeface="Calibri" pitchFamily="34" charset="0"/>
              <a:sym typeface="宋体" pitchFamily="2" charset="-122"/>
            </a:endParaRPr>
          </a:p>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宋体" pitchFamily="2" charset="-122"/>
              </a:rPr>
              <a:t>需要解决的问题：分布式机器的通信、防止重复抓取、爬虫策略</a:t>
            </a:r>
            <a:endParaRPr lang="zh-CN" altLang="en-US" sz="1400" dirty="0">
              <a:solidFill>
                <a:srgbClr val="000000"/>
              </a:solidFill>
              <a:latin typeface="Calibri" pitchFamily="34" charset="0"/>
              <a:sym typeface="宋体" pitchFamily="2" charset="-122"/>
            </a:endParaRPr>
          </a:p>
        </p:txBody>
      </p:sp>
      <p:sp>
        <p:nvSpPr>
          <p:cNvPr id="11273" name="矩形 5"/>
          <p:cNvSpPr>
            <a:spLocks noChangeArrowheads="1"/>
          </p:cNvSpPr>
          <p:nvPr/>
        </p:nvSpPr>
        <p:spPr bwMode="auto">
          <a:xfrm>
            <a:off x="2266950" y="1203325"/>
            <a:ext cx="181171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solidFill>
                  <a:srgbClr val="E36C09"/>
                </a:solidFill>
                <a:latin typeface="Calibri" pitchFamily="34" charset="0"/>
                <a:sym typeface="宋体" pitchFamily="2" charset="-122"/>
              </a:rPr>
              <a:t>分布式爬虫系统</a:t>
            </a:r>
            <a:endParaRPr lang="zh-CN" altLang="en-US" b="1" dirty="0">
              <a:solidFill>
                <a:srgbClr val="E36C09"/>
              </a:solidFill>
              <a:latin typeface="Calibri" pitchFamily="34" charset="0"/>
              <a:sym typeface="宋体" pitchFamily="2" charset="-122"/>
            </a:endParaRPr>
          </a:p>
        </p:txBody>
      </p:sp>
      <p:grpSp>
        <p:nvGrpSpPr>
          <p:cNvPr id="3" name="组合 11"/>
          <p:cNvGrpSpPr>
            <a:grpSpLocks/>
          </p:cNvGrpSpPr>
          <p:nvPr/>
        </p:nvGrpSpPr>
        <p:grpSpPr bwMode="auto">
          <a:xfrm>
            <a:off x="6804025" y="3219450"/>
            <a:ext cx="1079500" cy="1081088"/>
            <a:chOff x="0" y="0"/>
            <a:chExt cx="1080120" cy="1080120"/>
          </a:xfrm>
        </p:grpSpPr>
        <p:sp>
          <p:nvSpPr>
            <p:cNvPr id="21515" name="椭圆 7"/>
            <p:cNvSpPr>
              <a:spLocks noChangeArrowheads="1"/>
            </p:cNvSpPr>
            <p:nvPr/>
          </p:nvSpPr>
          <p:spPr bwMode="auto">
            <a:xfrm>
              <a:off x="0" y="0"/>
              <a:ext cx="1080120" cy="1080120"/>
            </a:xfrm>
            <a:prstGeom prst="ellipse">
              <a:avLst/>
            </a:prstGeom>
            <a:solidFill>
              <a:srgbClr val="31859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1516" name="Freeform 14"/>
            <p:cNvSpPr>
              <a:spLocks noEditPoints="1" noChangeArrowheads="1"/>
            </p:cNvSpPr>
            <p:nvPr/>
          </p:nvSpPr>
          <p:spPr bwMode="auto">
            <a:xfrm>
              <a:off x="322224" y="346584"/>
              <a:ext cx="501595" cy="445504"/>
            </a:xfrm>
            <a:custGeom>
              <a:avLst/>
              <a:gdLst>
                <a:gd name="T0" fmla="*/ 326037 w 300"/>
                <a:gd name="T1" fmla="*/ 363437 h 266"/>
                <a:gd name="T2" fmla="*/ 327709 w 300"/>
                <a:gd name="T3" fmla="*/ 380186 h 266"/>
                <a:gd name="T4" fmla="*/ 249126 w 300"/>
                <a:gd name="T5" fmla="*/ 445504 h 266"/>
                <a:gd name="T6" fmla="*/ 13376 w 300"/>
                <a:gd name="T7" fmla="*/ 194280 h 266"/>
                <a:gd name="T8" fmla="*/ 0 w 300"/>
                <a:gd name="T9" fmla="*/ 130637 h 266"/>
                <a:gd name="T10" fmla="*/ 130415 w 300"/>
                <a:gd name="T11" fmla="*/ 0 h 266"/>
                <a:gd name="T12" fmla="*/ 250797 w 300"/>
                <a:gd name="T13" fmla="*/ 80392 h 266"/>
                <a:gd name="T14" fmla="*/ 371180 w 300"/>
                <a:gd name="T15" fmla="*/ 0 h 266"/>
                <a:gd name="T16" fmla="*/ 501595 w 300"/>
                <a:gd name="T17" fmla="*/ 130637 h 266"/>
                <a:gd name="T18" fmla="*/ 488219 w 300"/>
                <a:gd name="T19" fmla="*/ 194280 h 266"/>
                <a:gd name="T20" fmla="*/ 438060 w 300"/>
                <a:gd name="T21" fmla="*/ 271322 h 266"/>
                <a:gd name="T22" fmla="*/ 419668 w 300"/>
                <a:gd name="T23" fmla="*/ 269647 h 266"/>
                <a:gd name="T24" fmla="*/ 326037 w 300"/>
                <a:gd name="T25" fmla="*/ 363437 h 266"/>
                <a:gd name="T26" fmla="*/ 429700 w 300"/>
                <a:gd name="T27" fmla="*/ 353388 h 266"/>
                <a:gd name="T28" fmla="*/ 459795 w 300"/>
                <a:gd name="T29" fmla="*/ 353388 h 266"/>
                <a:gd name="T30" fmla="*/ 459795 w 300"/>
                <a:gd name="T31" fmla="*/ 373486 h 266"/>
                <a:gd name="T32" fmla="*/ 429700 w 300"/>
                <a:gd name="T33" fmla="*/ 373486 h 266"/>
                <a:gd name="T34" fmla="*/ 429700 w 300"/>
                <a:gd name="T35" fmla="*/ 403633 h 266"/>
                <a:gd name="T36" fmla="*/ 409636 w 300"/>
                <a:gd name="T37" fmla="*/ 403633 h 266"/>
                <a:gd name="T38" fmla="*/ 409636 w 300"/>
                <a:gd name="T39" fmla="*/ 373486 h 266"/>
                <a:gd name="T40" fmla="*/ 379540 w 300"/>
                <a:gd name="T41" fmla="*/ 373486 h 266"/>
                <a:gd name="T42" fmla="*/ 379540 w 300"/>
                <a:gd name="T43" fmla="*/ 353388 h 266"/>
                <a:gd name="T44" fmla="*/ 409636 w 300"/>
                <a:gd name="T45" fmla="*/ 353388 h 266"/>
                <a:gd name="T46" fmla="*/ 409636 w 300"/>
                <a:gd name="T47" fmla="*/ 323242 h 266"/>
                <a:gd name="T48" fmla="*/ 429700 w 300"/>
                <a:gd name="T49" fmla="*/ 323242 h 266"/>
                <a:gd name="T50" fmla="*/ 429700 w 300"/>
                <a:gd name="T51" fmla="*/ 353388 h 266"/>
                <a:gd name="T52" fmla="*/ 419668 w 300"/>
                <a:gd name="T53" fmla="*/ 432105 h 266"/>
                <a:gd name="T54" fmla="*/ 351116 w 300"/>
                <a:gd name="T55" fmla="*/ 363437 h 266"/>
                <a:gd name="T56" fmla="*/ 419668 w 300"/>
                <a:gd name="T57" fmla="*/ 294770 h 266"/>
                <a:gd name="T58" fmla="*/ 489891 w 300"/>
                <a:gd name="T59" fmla="*/ 363437 h 266"/>
                <a:gd name="T60" fmla="*/ 419668 w 300"/>
                <a:gd name="T61" fmla="*/ 432105 h 266"/>
                <a:gd name="T62" fmla="*/ 419668 w 300"/>
                <a:gd name="T63" fmla="*/ 281371 h 266"/>
                <a:gd name="T64" fmla="*/ 339413 w 300"/>
                <a:gd name="T65" fmla="*/ 363437 h 266"/>
                <a:gd name="T66" fmla="*/ 419668 w 300"/>
                <a:gd name="T67" fmla="*/ 445504 h 266"/>
                <a:gd name="T68" fmla="*/ 501595 w 300"/>
                <a:gd name="T69" fmla="*/ 363437 h 266"/>
                <a:gd name="T70" fmla="*/ 419668 w 300"/>
                <a:gd name="T71" fmla="*/ 281371 h 26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00"/>
                <a:gd name="T109" fmla="*/ 0 h 266"/>
                <a:gd name="T110" fmla="*/ 300 w 300"/>
                <a:gd name="T111" fmla="*/ 266 h 26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00" h="266">
                  <a:moveTo>
                    <a:pt x="195" y="217"/>
                  </a:moveTo>
                  <a:cubicBezTo>
                    <a:pt x="195" y="221"/>
                    <a:pt x="195" y="224"/>
                    <a:pt x="196" y="227"/>
                  </a:cubicBezTo>
                  <a:cubicBezTo>
                    <a:pt x="170" y="250"/>
                    <a:pt x="149" y="266"/>
                    <a:pt x="149" y="266"/>
                  </a:cubicBezTo>
                  <a:cubicBezTo>
                    <a:pt x="149" y="266"/>
                    <a:pt x="32" y="176"/>
                    <a:pt x="8" y="116"/>
                  </a:cubicBezTo>
                  <a:cubicBezTo>
                    <a:pt x="4" y="106"/>
                    <a:pt x="0" y="90"/>
                    <a:pt x="0" y="78"/>
                  </a:cubicBezTo>
                  <a:cubicBezTo>
                    <a:pt x="0" y="35"/>
                    <a:pt x="35" y="0"/>
                    <a:pt x="78" y="0"/>
                  </a:cubicBezTo>
                  <a:cubicBezTo>
                    <a:pt x="110" y="0"/>
                    <a:pt x="138" y="20"/>
                    <a:pt x="150" y="48"/>
                  </a:cubicBezTo>
                  <a:cubicBezTo>
                    <a:pt x="162" y="20"/>
                    <a:pt x="190" y="0"/>
                    <a:pt x="222" y="0"/>
                  </a:cubicBezTo>
                  <a:cubicBezTo>
                    <a:pt x="265" y="0"/>
                    <a:pt x="300" y="35"/>
                    <a:pt x="300" y="78"/>
                  </a:cubicBezTo>
                  <a:cubicBezTo>
                    <a:pt x="300" y="91"/>
                    <a:pt x="296" y="106"/>
                    <a:pt x="292" y="116"/>
                  </a:cubicBezTo>
                  <a:cubicBezTo>
                    <a:pt x="287" y="130"/>
                    <a:pt x="275" y="146"/>
                    <a:pt x="262" y="162"/>
                  </a:cubicBezTo>
                  <a:cubicBezTo>
                    <a:pt x="258" y="161"/>
                    <a:pt x="255" y="161"/>
                    <a:pt x="251" y="161"/>
                  </a:cubicBezTo>
                  <a:cubicBezTo>
                    <a:pt x="220" y="161"/>
                    <a:pt x="195" y="186"/>
                    <a:pt x="195" y="217"/>
                  </a:cubicBezTo>
                  <a:close/>
                  <a:moveTo>
                    <a:pt x="257" y="211"/>
                  </a:moveTo>
                  <a:cubicBezTo>
                    <a:pt x="275" y="211"/>
                    <a:pt x="275" y="211"/>
                    <a:pt x="275" y="211"/>
                  </a:cubicBezTo>
                  <a:cubicBezTo>
                    <a:pt x="275" y="223"/>
                    <a:pt x="275" y="223"/>
                    <a:pt x="275" y="223"/>
                  </a:cubicBezTo>
                  <a:cubicBezTo>
                    <a:pt x="257" y="223"/>
                    <a:pt x="257" y="223"/>
                    <a:pt x="257" y="223"/>
                  </a:cubicBezTo>
                  <a:cubicBezTo>
                    <a:pt x="257" y="241"/>
                    <a:pt x="257" y="241"/>
                    <a:pt x="257" y="241"/>
                  </a:cubicBezTo>
                  <a:cubicBezTo>
                    <a:pt x="245" y="241"/>
                    <a:pt x="245" y="241"/>
                    <a:pt x="245" y="241"/>
                  </a:cubicBezTo>
                  <a:cubicBezTo>
                    <a:pt x="245" y="223"/>
                    <a:pt x="245" y="223"/>
                    <a:pt x="245" y="223"/>
                  </a:cubicBezTo>
                  <a:cubicBezTo>
                    <a:pt x="227" y="223"/>
                    <a:pt x="227" y="223"/>
                    <a:pt x="227" y="223"/>
                  </a:cubicBezTo>
                  <a:cubicBezTo>
                    <a:pt x="227" y="211"/>
                    <a:pt x="227" y="211"/>
                    <a:pt x="227" y="211"/>
                  </a:cubicBezTo>
                  <a:cubicBezTo>
                    <a:pt x="245" y="211"/>
                    <a:pt x="245" y="211"/>
                    <a:pt x="245" y="211"/>
                  </a:cubicBezTo>
                  <a:cubicBezTo>
                    <a:pt x="245" y="193"/>
                    <a:pt x="245" y="193"/>
                    <a:pt x="245" y="193"/>
                  </a:cubicBezTo>
                  <a:cubicBezTo>
                    <a:pt x="257" y="193"/>
                    <a:pt x="257" y="193"/>
                    <a:pt x="257" y="193"/>
                  </a:cubicBezTo>
                  <a:lnTo>
                    <a:pt x="257" y="211"/>
                  </a:lnTo>
                  <a:close/>
                  <a:moveTo>
                    <a:pt x="251" y="258"/>
                  </a:moveTo>
                  <a:cubicBezTo>
                    <a:pt x="229" y="258"/>
                    <a:pt x="210" y="240"/>
                    <a:pt x="210" y="217"/>
                  </a:cubicBezTo>
                  <a:cubicBezTo>
                    <a:pt x="210" y="194"/>
                    <a:pt x="229" y="176"/>
                    <a:pt x="251" y="176"/>
                  </a:cubicBezTo>
                  <a:cubicBezTo>
                    <a:pt x="274" y="176"/>
                    <a:pt x="293" y="194"/>
                    <a:pt x="293" y="217"/>
                  </a:cubicBezTo>
                  <a:cubicBezTo>
                    <a:pt x="293" y="240"/>
                    <a:pt x="274" y="258"/>
                    <a:pt x="251" y="258"/>
                  </a:cubicBezTo>
                  <a:close/>
                  <a:moveTo>
                    <a:pt x="251" y="168"/>
                  </a:moveTo>
                  <a:cubicBezTo>
                    <a:pt x="224" y="168"/>
                    <a:pt x="203" y="190"/>
                    <a:pt x="203" y="217"/>
                  </a:cubicBezTo>
                  <a:cubicBezTo>
                    <a:pt x="203" y="244"/>
                    <a:pt x="224" y="266"/>
                    <a:pt x="251" y="266"/>
                  </a:cubicBezTo>
                  <a:cubicBezTo>
                    <a:pt x="278" y="266"/>
                    <a:pt x="300" y="244"/>
                    <a:pt x="300" y="217"/>
                  </a:cubicBezTo>
                  <a:cubicBezTo>
                    <a:pt x="300" y="190"/>
                    <a:pt x="278" y="168"/>
                    <a:pt x="251" y="168"/>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83943" tIns="41972" rIns="83943" bIns="41972"/>
            <a:lstStyle/>
            <a:p>
              <a:endParaRPr lang="zh-CN" altLang="zh-CN" sz="1400">
                <a:solidFill>
                  <a:srgbClr val="000000"/>
                </a:solidFill>
                <a:latin typeface="Segoe UI" pitchFamily="34" charset="0"/>
                <a:sym typeface="Segoe UI" pitchFamily="34" charset="0"/>
              </a:endParaRPr>
            </a:p>
          </p:txBody>
        </p:sp>
      </p:grpSp>
      <p:sp>
        <p:nvSpPr>
          <p:cNvPr id="11277" name="TextBox 9"/>
          <p:cNvSpPr>
            <a:spLocks noChangeArrowheads="1"/>
          </p:cNvSpPr>
          <p:nvPr/>
        </p:nvSpPr>
        <p:spPr bwMode="auto">
          <a:xfrm>
            <a:off x="1403350" y="3257550"/>
            <a:ext cx="5256213"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Calibri" pitchFamily="34" charset="0"/>
              </a:rPr>
              <a:t>大量文本聚类分析需要较大的计算力，单机分析速度慢，机器压力大。</a:t>
            </a:r>
            <a:endParaRPr lang="en-US" altLang="zh-CN" sz="1400" dirty="0" smtClean="0">
              <a:solidFill>
                <a:srgbClr val="000000"/>
              </a:solidFill>
              <a:latin typeface="Calibri" pitchFamily="34" charset="0"/>
              <a:sym typeface="Calibri" pitchFamily="34" charset="0"/>
            </a:endParaRPr>
          </a:p>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宋体" pitchFamily="2" charset="-122"/>
              </a:rPr>
              <a:t>多线程聚类 </a:t>
            </a:r>
            <a:r>
              <a:rPr lang="en-US" altLang="zh-CN" sz="1400" dirty="0" smtClean="0">
                <a:solidFill>
                  <a:srgbClr val="000000"/>
                </a:solidFill>
                <a:latin typeface="Calibri" pitchFamily="34" charset="0"/>
                <a:sym typeface="宋体" pitchFamily="2" charset="-122"/>
              </a:rPr>
              <a:t>-&gt; </a:t>
            </a:r>
            <a:r>
              <a:rPr lang="zh-CN" altLang="en-US" sz="1400" dirty="0" smtClean="0">
                <a:solidFill>
                  <a:srgbClr val="000000"/>
                </a:solidFill>
                <a:latin typeface="Calibri" pitchFamily="34" charset="0"/>
                <a:sym typeface="宋体" pitchFamily="2" charset="-122"/>
              </a:rPr>
              <a:t>分布式聚类 （多线程不能解决根本问题）</a:t>
            </a:r>
            <a:endParaRPr lang="en-US" altLang="zh-CN" sz="1400" dirty="0" smtClean="0">
              <a:solidFill>
                <a:srgbClr val="000000"/>
              </a:solidFill>
              <a:latin typeface="Calibri" pitchFamily="34" charset="0"/>
              <a:sym typeface="宋体" pitchFamily="2" charset="-122"/>
            </a:endParaRPr>
          </a:p>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宋体" pitchFamily="2" charset="-122"/>
              </a:rPr>
              <a:t>需要解决的问题，分布式文件存储与分布式并行处理的关系</a:t>
            </a:r>
            <a:endParaRPr lang="zh-CN" altLang="en-US" sz="1400" dirty="0">
              <a:solidFill>
                <a:srgbClr val="000000"/>
              </a:solidFill>
              <a:latin typeface="Calibri" pitchFamily="34" charset="0"/>
              <a:sym typeface="宋体" pitchFamily="2" charset="-122"/>
            </a:endParaRPr>
          </a:p>
        </p:txBody>
      </p:sp>
      <p:sp>
        <p:nvSpPr>
          <p:cNvPr id="11278" name="矩形 10"/>
          <p:cNvSpPr>
            <a:spLocks noChangeArrowheads="1"/>
          </p:cNvSpPr>
          <p:nvPr/>
        </p:nvSpPr>
        <p:spPr bwMode="auto">
          <a:xfrm>
            <a:off x="1043755" y="3011276"/>
            <a:ext cx="227658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smtClean="0">
                <a:solidFill>
                  <a:srgbClr val="31859B"/>
                </a:solidFill>
                <a:latin typeface="Calibri" pitchFamily="34" charset="0"/>
                <a:sym typeface="宋体" pitchFamily="2" charset="-122"/>
              </a:rPr>
              <a:t>分布式数据处理系统</a:t>
            </a:r>
            <a:endParaRPr lang="zh-CN" altLang="en-US" b="1" dirty="0">
              <a:solidFill>
                <a:srgbClr val="31859B"/>
              </a:solidFill>
              <a:latin typeface="Calibri" pitchFamily="34" charset="0"/>
              <a:sym typeface="宋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1268"/>
                                        </p:tgtEl>
                                        <p:attrNameLst>
                                          <p:attrName>style.visibility</p:attrName>
                                        </p:attrNameLst>
                                      </p:cBhvr>
                                      <p:to>
                                        <p:strVal val="visible"/>
                                      </p:to>
                                    </p:set>
                                    <p:anim calcmode="lin" valueType="num">
                                      <p:cBhvr>
                                        <p:cTn id="7" dur="750" fill="hold"/>
                                        <p:tgtEl>
                                          <p:spTgt spid="11268"/>
                                        </p:tgtEl>
                                        <p:attrNameLst>
                                          <p:attrName>ppt_x</p:attrName>
                                        </p:attrNameLst>
                                      </p:cBhvr>
                                      <p:tavLst>
                                        <p:tav tm="0">
                                          <p:val>
                                            <p:strVal val="0-#ppt_w/2"/>
                                          </p:val>
                                        </p:tav>
                                        <p:tav tm="100000">
                                          <p:val>
                                            <p:strVal val="#ppt_x"/>
                                          </p:val>
                                        </p:tav>
                                      </p:tavLst>
                                    </p:anim>
                                    <p:anim calcmode="lin" valueType="num">
                                      <p:cBhvr>
                                        <p:cTn id="8" dur="750" fill="hold"/>
                                        <p:tgtEl>
                                          <p:spTgt spid="11268"/>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2" presetClass="entr" presetSubtype="8"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ppt_x</p:attrName>
                                        </p:attrNameLst>
                                      </p:cBhvr>
                                      <p:tavLst>
                                        <p:tav tm="0">
                                          <p:val>
                                            <p:strVal val="0-#ppt_w/2"/>
                                          </p:val>
                                        </p:tav>
                                        <p:tav tm="100000">
                                          <p:val>
                                            <p:strVal val="#ppt_x"/>
                                          </p:val>
                                        </p:tav>
                                      </p:tavLst>
                                    </p:anim>
                                    <p:anim calcmode="lin" valueType="num">
                                      <p:cBhvr>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nodeType="afterGroup">
                            <p:stCondLst>
                              <p:cond delay="1250"/>
                            </p:stCondLst>
                            <p:childTnLst>
                              <p:par>
                                <p:cTn id="15" presetID="10" presetClass="entr" presetSubtype="0" fill="hold" grpId="0" nodeType="afterEffect">
                                  <p:stCondLst>
                                    <p:cond delay="0"/>
                                  </p:stCondLst>
                                  <p:childTnLst>
                                    <p:set>
                                      <p:cBhvr>
                                        <p:cTn id="16" dur="1" fill="hold">
                                          <p:stCondLst>
                                            <p:cond delay="0"/>
                                          </p:stCondLst>
                                        </p:cTn>
                                        <p:tgtEl>
                                          <p:spTgt spid="11273"/>
                                        </p:tgtEl>
                                        <p:attrNameLst>
                                          <p:attrName>style.visibility</p:attrName>
                                        </p:attrNameLst>
                                      </p:cBhvr>
                                      <p:to>
                                        <p:strVal val="visible"/>
                                      </p:to>
                                    </p:set>
                                    <p:animEffect>
                                      <p:cBhvr>
                                        <p:cTn id="17" dur="1000"/>
                                        <p:tgtEl>
                                          <p:spTgt spid="11273"/>
                                        </p:tgtEl>
                                      </p:cBhvr>
                                    </p:animEffect>
                                  </p:childTnLst>
                                </p:cTn>
                              </p:par>
                            </p:childTnLst>
                          </p:cTn>
                        </p:par>
                        <p:par>
                          <p:cTn id="18" fill="hold" nodeType="afterGroup">
                            <p:stCondLst>
                              <p:cond delay="2250"/>
                            </p:stCondLst>
                            <p:childTnLst>
                              <p:par>
                                <p:cTn id="19" presetID="10" presetClass="entr" presetSubtype="0" fill="hold" grpId="0" nodeType="afterEffect">
                                  <p:stCondLst>
                                    <p:cond delay="0"/>
                                  </p:stCondLst>
                                  <p:childTnLst>
                                    <p:set>
                                      <p:cBhvr>
                                        <p:cTn id="20" dur="1" fill="hold">
                                          <p:stCondLst>
                                            <p:cond delay="0"/>
                                          </p:stCondLst>
                                        </p:cTn>
                                        <p:tgtEl>
                                          <p:spTgt spid="11272"/>
                                        </p:tgtEl>
                                        <p:attrNameLst>
                                          <p:attrName>style.visibility</p:attrName>
                                        </p:attrNameLst>
                                      </p:cBhvr>
                                      <p:to>
                                        <p:strVal val="visible"/>
                                      </p:to>
                                    </p:set>
                                    <p:animEffect>
                                      <p:cBhvr>
                                        <p:cTn id="21" dur="1000"/>
                                        <p:tgtEl>
                                          <p:spTgt spid="11272"/>
                                        </p:tgtEl>
                                      </p:cBhvr>
                                    </p:animEffect>
                                  </p:childTnLst>
                                </p:cTn>
                              </p:par>
                            </p:childTnLst>
                          </p:cTn>
                        </p:par>
                        <p:par>
                          <p:cTn id="22" fill="hold" nodeType="afterGroup">
                            <p:stCondLst>
                              <p:cond delay="3250"/>
                            </p:stCondLst>
                            <p:childTnLst>
                              <p:par>
                                <p:cTn id="23" presetID="2" presetClass="entr" presetSubtype="2"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ppt_x</p:attrName>
                                        </p:attrNameLst>
                                      </p:cBhvr>
                                      <p:tavLst>
                                        <p:tav tm="0">
                                          <p:val>
                                            <p:strVal val="1+#ppt_w/2"/>
                                          </p:val>
                                        </p:tav>
                                        <p:tav tm="100000">
                                          <p:val>
                                            <p:strVal val="#ppt_x"/>
                                          </p:val>
                                        </p:tav>
                                      </p:tavLst>
                                    </p:anim>
                                    <p:anim calcmode="lin" valueType="num">
                                      <p:cBhvr>
                                        <p:cTn id="26" dur="500" fill="hold"/>
                                        <p:tgtEl>
                                          <p:spTgt spid="3"/>
                                        </p:tgtEl>
                                        <p:attrNameLst>
                                          <p:attrName>ppt_y</p:attrName>
                                        </p:attrNameLst>
                                      </p:cBhvr>
                                      <p:tavLst>
                                        <p:tav tm="0">
                                          <p:val>
                                            <p:strVal val="#ppt_y"/>
                                          </p:val>
                                        </p:tav>
                                        <p:tav tm="100000">
                                          <p:val>
                                            <p:strVal val="#ppt_y"/>
                                          </p:val>
                                        </p:tav>
                                      </p:tavLst>
                                    </p:anim>
                                  </p:childTnLst>
                                </p:cTn>
                              </p:par>
                            </p:childTnLst>
                          </p:cTn>
                        </p:par>
                        <p:par>
                          <p:cTn id="27" fill="hold" nodeType="afterGroup">
                            <p:stCondLst>
                              <p:cond delay="3750"/>
                            </p:stCondLst>
                            <p:childTnLst>
                              <p:par>
                                <p:cTn id="28" presetID="10" presetClass="entr" presetSubtype="0" fill="hold" grpId="0" nodeType="afterEffect">
                                  <p:stCondLst>
                                    <p:cond delay="0"/>
                                  </p:stCondLst>
                                  <p:childTnLst>
                                    <p:set>
                                      <p:cBhvr>
                                        <p:cTn id="29" dur="1" fill="hold">
                                          <p:stCondLst>
                                            <p:cond delay="0"/>
                                          </p:stCondLst>
                                        </p:cTn>
                                        <p:tgtEl>
                                          <p:spTgt spid="11278"/>
                                        </p:tgtEl>
                                        <p:attrNameLst>
                                          <p:attrName>style.visibility</p:attrName>
                                        </p:attrNameLst>
                                      </p:cBhvr>
                                      <p:to>
                                        <p:strVal val="visible"/>
                                      </p:to>
                                    </p:set>
                                    <p:animEffect>
                                      <p:cBhvr>
                                        <p:cTn id="30" dur="1000"/>
                                        <p:tgtEl>
                                          <p:spTgt spid="11278"/>
                                        </p:tgtEl>
                                      </p:cBhvr>
                                    </p:animEffect>
                                  </p:childTnLst>
                                </p:cTn>
                              </p:par>
                            </p:childTnLst>
                          </p:cTn>
                        </p:par>
                        <p:par>
                          <p:cTn id="31" fill="hold" nodeType="afterGroup">
                            <p:stCondLst>
                              <p:cond delay="4750"/>
                            </p:stCondLst>
                            <p:childTnLst>
                              <p:par>
                                <p:cTn id="32" presetID="10" presetClass="entr" presetSubtype="0" fill="hold" grpId="0" nodeType="afterEffect">
                                  <p:stCondLst>
                                    <p:cond delay="0"/>
                                  </p:stCondLst>
                                  <p:childTnLst>
                                    <p:set>
                                      <p:cBhvr>
                                        <p:cTn id="33" dur="1" fill="hold">
                                          <p:stCondLst>
                                            <p:cond delay="0"/>
                                          </p:stCondLst>
                                        </p:cTn>
                                        <p:tgtEl>
                                          <p:spTgt spid="11277"/>
                                        </p:tgtEl>
                                        <p:attrNameLst>
                                          <p:attrName>style.visibility</p:attrName>
                                        </p:attrNameLst>
                                      </p:cBhvr>
                                      <p:to>
                                        <p:strVal val="visible"/>
                                      </p:to>
                                    </p:set>
                                    <p:animEffect>
                                      <p:cBhvr>
                                        <p:cTn id="34" dur="1000"/>
                                        <p:tgtEl>
                                          <p:spTgt spid="112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8" grpId="0" bldLvl="0" autoUpdateAnimBg="0"/>
      <p:bldP spid="11272" grpId="0" bldLvl="0" autoUpdateAnimBg="0"/>
      <p:bldP spid="11273" grpId="0" bldLvl="0" autoUpdateAnimBg="0"/>
      <p:bldP spid="11277" grpId="0" bldLvl="0" autoUpdateAnimBg="0"/>
      <p:bldP spid="11278" grpId="0" bldLvl="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Box 3"/>
          <p:cNvSpPr>
            <a:spLocks noChangeArrowheads="1"/>
          </p:cNvSpPr>
          <p:nvPr/>
        </p:nvSpPr>
        <p:spPr bwMode="auto">
          <a:xfrm>
            <a:off x="3924300" y="2108200"/>
            <a:ext cx="1944688"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800">
                <a:solidFill>
                  <a:srgbClr val="DDD9C3"/>
                </a:solidFill>
                <a:latin typeface="微软雅黑" pitchFamily="34" charset="-122"/>
                <a:ea typeface="微软雅黑" pitchFamily="34" charset="-122"/>
                <a:sym typeface="微软雅黑" pitchFamily="34" charset="-122"/>
              </a:rPr>
              <a:t>Part Three</a:t>
            </a:r>
            <a:endParaRPr lang="zh-CN" altLang="en-US" sz="2800">
              <a:solidFill>
                <a:srgbClr val="DDD9C3"/>
              </a:solidFill>
              <a:latin typeface="微软雅黑" pitchFamily="34" charset="-122"/>
              <a:ea typeface="微软雅黑" pitchFamily="34" charset="-122"/>
              <a:sym typeface="微软雅黑" pitchFamily="34" charset="-122"/>
            </a:endParaRPr>
          </a:p>
        </p:txBody>
      </p:sp>
      <p:sp>
        <p:nvSpPr>
          <p:cNvPr id="13315" name="TextBox 4"/>
          <p:cNvSpPr>
            <a:spLocks noChangeArrowheads="1"/>
          </p:cNvSpPr>
          <p:nvPr/>
        </p:nvSpPr>
        <p:spPr bwMode="auto">
          <a:xfrm>
            <a:off x="3829632" y="2632075"/>
            <a:ext cx="28305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rgbClr val="E36C09"/>
                </a:solidFill>
                <a:latin typeface="Calibri" pitchFamily="34" charset="0"/>
                <a:sym typeface="Calibri" pitchFamily="34" charset="0"/>
              </a:rPr>
              <a:t>系统开发</a:t>
            </a:r>
            <a:endParaRPr lang="zh-CN" altLang="en-US" sz="2800" b="1" dirty="0">
              <a:solidFill>
                <a:srgbClr val="E36C09"/>
              </a:solidFill>
              <a:latin typeface="Calibri" pitchFamily="34" charset="0"/>
              <a:sym typeface="宋体" pitchFamily="2" charset="-122"/>
            </a:endParaRPr>
          </a:p>
        </p:txBody>
      </p:sp>
      <p:sp>
        <p:nvSpPr>
          <p:cNvPr id="13316" name="TextBox 5"/>
          <p:cNvSpPr>
            <a:spLocks noChangeArrowheads="1"/>
          </p:cNvSpPr>
          <p:nvPr/>
        </p:nvSpPr>
        <p:spPr bwMode="auto">
          <a:xfrm>
            <a:off x="2162175" y="1814513"/>
            <a:ext cx="1762125"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9600" b="1">
                <a:solidFill>
                  <a:srgbClr val="FFFFFF"/>
                </a:solidFill>
                <a:latin typeface="Kozuka Mincho Pr6N H" pitchFamily="18" charset="-128"/>
                <a:ea typeface="Kozuka Mincho Pr6N H" pitchFamily="18" charset="-128"/>
                <a:sym typeface="Kozuka Mincho Pr6N H" pitchFamily="18" charset="-128"/>
              </a:rPr>
              <a:t>03</a:t>
            </a:r>
            <a:endParaRPr lang="zh-CN" altLang="en-US" sz="9600" b="1">
              <a:solidFill>
                <a:srgbClr val="FFFFFF"/>
              </a:solidFill>
              <a:latin typeface="Kozuka Mincho Pr6N H" pitchFamily="18" charset="-128"/>
              <a:ea typeface="Kozuka Mincho Pr6N H" pitchFamily="18" charset="-128"/>
              <a:sym typeface="Kozuka Mincho Pr6N H" pitchFamily="18" charset="-128"/>
            </a:endParaRPr>
          </a:p>
        </p:txBody>
      </p:sp>
      <p:sp>
        <p:nvSpPr>
          <p:cNvPr id="13317" name="直接连接符 6"/>
          <p:cNvSpPr>
            <a:spLocks noChangeShapeType="1"/>
          </p:cNvSpPr>
          <p:nvPr/>
        </p:nvSpPr>
        <p:spPr bwMode="auto">
          <a:xfrm>
            <a:off x="2311400" y="3167063"/>
            <a:ext cx="4249738" cy="1587"/>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18" name="直接连接符 7"/>
          <p:cNvSpPr>
            <a:spLocks noChangeShapeType="1"/>
          </p:cNvSpPr>
          <p:nvPr/>
        </p:nvSpPr>
        <p:spPr bwMode="auto">
          <a:xfrm>
            <a:off x="2311400" y="1819275"/>
            <a:ext cx="4249738" cy="1588"/>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317"/>
                                        </p:tgtEl>
                                        <p:attrNameLst>
                                          <p:attrName>style.visibility</p:attrName>
                                        </p:attrNameLst>
                                      </p:cBhvr>
                                      <p:to>
                                        <p:strVal val="visible"/>
                                      </p:to>
                                    </p:set>
                                    <p:animEffect>
                                      <p:cBhvr>
                                        <p:cTn id="7" dur="750"/>
                                        <p:tgtEl>
                                          <p:spTgt spid="13317"/>
                                        </p:tgtEl>
                                      </p:cBhvr>
                                    </p:animEffect>
                                    <p:anim calcmode="lin" valueType="num">
                                      <p:cBhvr>
                                        <p:cTn id="8" dur="750" fill="hold"/>
                                        <p:tgtEl>
                                          <p:spTgt spid="13317"/>
                                        </p:tgtEl>
                                        <p:attrNameLst>
                                          <p:attrName>ppt_x</p:attrName>
                                        </p:attrNameLst>
                                      </p:cBhvr>
                                      <p:tavLst>
                                        <p:tav tm="0">
                                          <p:val>
                                            <p:strVal val="#ppt_x"/>
                                          </p:val>
                                        </p:tav>
                                        <p:tav tm="100000">
                                          <p:val>
                                            <p:strVal val="#ppt_x"/>
                                          </p:val>
                                        </p:tav>
                                      </p:tavLst>
                                    </p:anim>
                                    <p:anim calcmode="lin" valueType="num">
                                      <p:cBhvr>
                                        <p:cTn id="9" dur="750" fill="hold"/>
                                        <p:tgtEl>
                                          <p:spTgt spid="1331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3318"/>
                                        </p:tgtEl>
                                        <p:attrNameLst>
                                          <p:attrName>style.visibility</p:attrName>
                                        </p:attrNameLst>
                                      </p:cBhvr>
                                      <p:to>
                                        <p:strVal val="visible"/>
                                      </p:to>
                                    </p:set>
                                    <p:animEffect>
                                      <p:cBhvr>
                                        <p:cTn id="12" dur="750"/>
                                        <p:tgtEl>
                                          <p:spTgt spid="13318"/>
                                        </p:tgtEl>
                                      </p:cBhvr>
                                    </p:animEffect>
                                    <p:anim calcmode="lin" valueType="num">
                                      <p:cBhvr>
                                        <p:cTn id="13" dur="750" fill="hold"/>
                                        <p:tgtEl>
                                          <p:spTgt spid="13318"/>
                                        </p:tgtEl>
                                        <p:attrNameLst>
                                          <p:attrName>ppt_x</p:attrName>
                                        </p:attrNameLst>
                                      </p:cBhvr>
                                      <p:tavLst>
                                        <p:tav tm="0">
                                          <p:val>
                                            <p:strVal val="#ppt_x"/>
                                          </p:val>
                                        </p:tav>
                                        <p:tav tm="100000">
                                          <p:val>
                                            <p:strVal val="#ppt_x"/>
                                          </p:val>
                                        </p:tav>
                                      </p:tavLst>
                                    </p:anim>
                                    <p:anim calcmode="lin" valueType="num">
                                      <p:cBhvr>
                                        <p:cTn id="14" dur="750" fill="hold"/>
                                        <p:tgtEl>
                                          <p:spTgt spid="13318"/>
                                        </p:tgtEl>
                                        <p:attrNameLst>
                                          <p:attrName>ppt_y</p:attrName>
                                        </p:attrNameLst>
                                      </p:cBhvr>
                                      <p:tavLst>
                                        <p:tav tm="0">
                                          <p:val>
                                            <p:strVal val="#ppt_y-.1"/>
                                          </p:val>
                                        </p:tav>
                                        <p:tav tm="100000">
                                          <p:val>
                                            <p:strVal val="#ppt_y"/>
                                          </p:val>
                                        </p:tav>
                                      </p:tavLst>
                                    </p:anim>
                                  </p:childTnLst>
                                </p:cTn>
                              </p:par>
                            </p:childTnLst>
                          </p:cTn>
                        </p:par>
                        <p:par>
                          <p:cTn id="15" fill="hold" nodeType="afterGroup">
                            <p:stCondLst>
                              <p:cond delay="750"/>
                            </p:stCondLst>
                            <p:childTnLst>
                              <p:par>
                                <p:cTn id="16" presetID="22" presetClass="entr" presetSubtype="4" fill="hold" grpId="0" nodeType="afterEffect">
                                  <p:stCondLst>
                                    <p:cond delay="0"/>
                                  </p:stCondLst>
                                  <p:childTnLst>
                                    <p:set>
                                      <p:cBhvr>
                                        <p:cTn id="17" dur="1" fill="hold">
                                          <p:stCondLst>
                                            <p:cond delay="0"/>
                                          </p:stCondLst>
                                        </p:cTn>
                                        <p:tgtEl>
                                          <p:spTgt spid="13316"/>
                                        </p:tgtEl>
                                        <p:attrNameLst>
                                          <p:attrName>style.visibility</p:attrName>
                                        </p:attrNameLst>
                                      </p:cBhvr>
                                      <p:to>
                                        <p:strVal val="visible"/>
                                      </p:to>
                                    </p:set>
                                    <p:animEffect>
                                      <p:cBhvr>
                                        <p:cTn id="18" dur="1000"/>
                                        <p:tgtEl>
                                          <p:spTgt spid="13316"/>
                                        </p:tgtEl>
                                      </p:cBhvr>
                                    </p:animEffect>
                                  </p:childTnLst>
                                </p:cTn>
                              </p:par>
                            </p:childTnLst>
                          </p:cTn>
                        </p:par>
                        <p:par>
                          <p:cTn id="19" fill="hold" nodeType="afterGroup">
                            <p:stCondLst>
                              <p:cond delay="1750"/>
                            </p:stCondLst>
                            <p:childTnLst>
                              <p:par>
                                <p:cTn id="20" presetID="22" presetClass="entr" presetSubtype="8" fill="hold" grpId="0" nodeType="afterEffect">
                                  <p:stCondLst>
                                    <p:cond delay="0"/>
                                  </p:stCondLst>
                                  <p:childTnLst>
                                    <p:set>
                                      <p:cBhvr>
                                        <p:cTn id="21" dur="1" fill="hold">
                                          <p:stCondLst>
                                            <p:cond delay="0"/>
                                          </p:stCondLst>
                                        </p:cTn>
                                        <p:tgtEl>
                                          <p:spTgt spid="13314"/>
                                        </p:tgtEl>
                                        <p:attrNameLst>
                                          <p:attrName>style.visibility</p:attrName>
                                        </p:attrNameLst>
                                      </p:cBhvr>
                                      <p:to>
                                        <p:strVal val="visible"/>
                                      </p:to>
                                    </p:set>
                                    <p:animEffect>
                                      <p:cBhvr>
                                        <p:cTn id="22" dur="1000"/>
                                        <p:tgtEl>
                                          <p:spTgt spid="13314"/>
                                        </p:tgtEl>
                                      </p:cBhvr>
                                    </p:animEffect>
                                  </p:childTnLst>
                                </p:cTn>
                              </p:par>
                            </p:childTnLst>
                          </p:cTn>
                        </p:par>
                        <p:par>
                          <p:cTn id="23" fill="hold" nodeType="afterGroup">
                            <p:stCondLst>
                              <p:cond delay="2750"/>
                            </p:stCondLst>
                            <p:childTnLst>
                              <p:par>
                                <p:cTn id="24" presetID="47" presetClass="entr" presetSubtype="0" fill="hold" grpId="0" nodeType="afterEffect">
                                  <p:stCondLst>
                                    <p:cond delay="0"/>
                                  </p:stCondLst>
                                  <p:childTnLst>
                                    <p:set>
                                      <p:cBhvr>
                                        <p:cTn id="25" dur="1" fill="hold">
                                          <p:stCondLst>
                                            <p:cond delay="0"/>
                                          </p:stCondLst>
                                        </p:cTn>
                                        <p:tgtEl>
                                          <p:spTgt spid="13315"/>
                                        </p:tgtEl>
                                        <p:attrNameLst>
                                          <p:attrName>style.visibility</p:attrName>
                                        </p:attrNameLst>
                                      </p:cBhvr>
                                      <p:to>
                                        <p:strVal val="visible"/>
                                      </p:to>
                                    </p:set>
                                    <p:animEffect>
                                      <p:cBhvr>
                                        <p:cTn id="26" dur="1000"/>
                                        <p:tgtEl>
                                          <p:spTgt spid="13315"/>
                                        </p:tgtEl>
                                      </p:cBhvr>
                                    </p:animEffect>
                                    <p:anim calcmode="lin" valueType="num">
                                      <p:cBhvr>
                                        <p:cTn id="27" dur="1000" fill="hold"/>
                                        <p:tgtEl>
                                          <p:spTgt spid="13315"/>
                                        </p:tgtEl>
                                        <p:attrNameLst>
                                          <p:attrName>ppt_x</p:attrName>
                                        </p:attrNameLst>
                                      </p:cBhvr>
                                      <p:tavLst>
                                        <p:tav tm="0">
                                          <p:val>
                                            <p:strVal val="#ppt_x"/>
                                          </p:val>
                                        </p:tav>
                                        <p:tav tm="100000">
                                          <p:val>
                                            <p:strVal val="#ppt_x"/>
                                          </p:val>
                                        </p:tav>
                                      </p:tavLst>
                                    </p:anim>
                                    <p:anim calcmode="lin" valueType="num">
                                      <p:cBhvr>
                                        <p:cTn id="28" dur="1000" fill="hold"/>
                                        <p:tgtEl>
                                          <p:spTgt spid="133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4" grpId="0" bldLvl="0" animBg="1" autoUpdateAnimBg="0"/>
      <p:bldP spid="13315" grpId="0" bldLvl="0" autoUpdateAnimBg="0"/>
      <p:bldP spid="13316" grpId="0" bldLvl="0" autoUpdateAnimBg="0"/>
      <p:bldP spid="13317" grpId="0" animBg="1"/>
      <p:bldP spid="1331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矩形 6"/>
          <p:cNvSpPr>
            <a:spLocks noChangeArrowheads="1"/>
          </p:cNvSpPr>
          <p:nvPr/>
        </p:nvSpPr>
        <p:spPr bwMode="auto">
          <a:xfrm>
            <a:off x="-11934" y="519112"/>
            <a:ext cx="9192254" cy="4624388"/>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dirty="0">
              <a:solidFill>
                <a:srgbClr val="FFFFFF"/>
              </a:solidFill>
              <a:latin typeface="宋体" pitchFamily="2" charset="-122"/>
              <a:sym typeface="宋体" pitchFamily="2" charset="-122"/>
            </a:endParaRPr>
          </a:p>
        </p:txBody>
      </p:sp>
      <p:sp>
        <p:nvSpPr>
          <p:cNvPr id="24579" name="TextBox 7"/>
          <p:cNvSpPr>
            <a:spLocks noChangeArrowheads="1"/>
          </p:cNvSpPr>
          <p:nvPr/>
        </p:nvSpPr>
        <p:spPr bwMode="auto">
          <a:xfrm>
            <a:off x="-11934" y="0"/>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4340" name="矩形 1"/>
          <p:cNvSpPr>
            <a:spLocks noChangeArrowheads="1"/>
          </p:cNvSpPr>
          <p:nvPr/>
        </p:nvSpPr>
        <p:spPr bwMode="auto">
          <a:xfrm>
            <a:off x="0" y="14347"/>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Calibri" pitchFamily="34" charset="0"/>
                <a:sym typeface="Calibri" pitchFamily="34" charset="0"/>
              </a:rPr>
              <a:t>系统开发框架</a:t>
            </a:r>
            <a:endParaRPr lang="zh-CN" altLang="en-US" sz="2800" b="1" dirty="0">
              <a:solidFill>
                <a:schemeClr val="bg1"/>
              </a:solidFill>
              <a:latin typeface="Calibri" pitchFamily="34" charset="0"/>
              <a:sym typeface="宋体" pitchFamily="2" charset="-122"/>
            </a:endParaRPr>
          </a:p>
        </p:txBody>
      </p:sp>
      <p:pic>
        <p:nvPicPr>
          <p:cNvPr id="24" name="图片 23">
            <a:extLst>
              <a:ext uri="{FF2B5EF4-FFF2-40B4-BE49-F238E27FC236}">
                <a16:creationId xmlns:a16="http://schemas.microsoft.com/office/drawing/2014/main" id="{54F33808-6C8C-4AFA-A452-D7F168229F0A}"/>
              </a:ext>
            </a:extLst>
          </p:cNvPr>
          <p:cNvPicPr>
            <a:picLocks noChangeAspect="1"/>
          </p:cNvPicPr>
          <p:nvPr/>
        </p:nvPicPr>
        <p:blipFill rotWithShape="1">
          <a:blip r:embed="rId3">
            <a:extLst>
              <a:ext uri="{28A0092B-C50C-407E-A947-70E740481C1C}">
                <a14:useLocalDpi xmlns:a14="http://schemas.microsoft.com/office/drawing/2010/main" val="0"/>
              </a:ext>
            </a:extLst>
          </a:blip>
          <a:srcRect l="3647" t="8161" r="8123" b="4643"/>
          <a:stretch/>
        </p:blipFill>
        <p:spPr>
          <a:xfrm>
            <a:off x="10092" y="519112"/>
            <a:ext cx="9133908" cy="4637324"/>
          </a:xfrm>
          <a:prstGeom prst="rect">
            <a:avLst/>
          </a:prstGeom>
        </p:spPr>
      </p:pic>
    </p:spTree>
    <p:extLst>
      <p:ext uri="{BB962C8B-B14F-4D97-AF65-F5344CB8AC3E}">
        <p14:creationId xmlns:p14="http://schemas.microsoft.com/office/powerpoint/2010/main" val="868832929"/>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4340"/>
                                        </p:tgtEl>
                                        <p:attrNameLst>
                                          <p:attrName>style.visibility</p:attrName>
                                        </p:attrNameLst>
                                      </p:cBhvr>
                                      <p:to>
                                        <p:strVal val="visible"/>
                                      </p:to>
                                    </p:set>
                                    <p:anim calcmode="lin" valueType="num">
                                      <p:cBhvr>
                                        <p:cTn id="7" dur="750" fill="hold"/>
                                        <p:tgtEl>
                                          <p:spTgt spid="14340"/>
                                        </p:tgtEl>
                                        <p:attrNameLst>
                                          <p:attrName>ppt_x</p:attrName>
                                        </p:attrNameLst>
                                      </p:cBhvr>
                                      <p:tavLst>
                                        <p:tav tm="0">
                                          <p:val>
                                            <p:strVal val="0-#ppt_w/2"/>
                                          </p:val>
                                        </p:tav>
                                        <p:tav tm="100000">
                                          <p:val>
                                            <p:strVal val="#ppt_x"/>
                                          </p:val>
                                        </p:tav>
                                      </p:tavLst>
                                    </p:anim>
                                    <p:anim calcmode="lin" valueType="num">
                                      <p:cBhvr>
                                        <p:cTn id="8" dur="750" fill="hold"/>
                                        <p:tgtEl>
                                          <p:spTgt spid="143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0" grpId="0" bldLvl="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4579"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4340" name="矩形 1"/>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Calibri" pitchFamily="34" charset="0"/>
                <a:sym typeface="Calibri" pitchFamily="34" charset="0"/>
              </a:rPr>
              <a:t>主要模块</a:t>
            </a:r>
            <a:endParaRPr lang="zh-CN" altLang="en-US" sz="2800" b="1" dirty="0">
              <a:solidFill>
                <a:schemeClr val="bg1"/>
              </a:solidFill>
              <a:latin typeface="Calibri" pitchFamily="34" charset="0"/>
              <a:sym typeface="宋体" pitchFamily="2" charset="-122"/>
            </a:endParaRPr>
          </a:p>
        </p:txBody>
      </p:sp>
      <p:grpSp>
        <p:nvGrpSpPr>
          <p:cNvPr id="2" name="Group 13"/>
          <p:cNvGrpSpPr>
            <a:grpSpLocks/>
          </p:cNvGrpSpPr>
          <p:nvPr/>
        </p:nvGrpSpPr>
        <p:grpSpPr bwMode="auto">
          <a:xfrm>
            <a:off x="4725925" y="1503363"/>
            <a:ext cx="1789176" cy="2136774"/>
            <a:chOff x="0" y="0"/>
            <a:chExt cx="2890220" cy="2742549"/>
          </a:xfrm>
        </p:grpSpPr>
        <p:sp>
          <p:nvSpPr>
            <p:cNvPr id="24600" name="Rectangle 22"/>
            <p:cNvSpPr>
              <a:spLocks noChangeArrowheads="1"/>
            </p:cNvSpPr>
            <p:nvPr/>
          </p:nvSpPr>
          <p:spPr bwMode="auto">
            <a:xfrm>
              <a:off x="0" y="0"/>
              <a:ext cx="2768600" cy="850901"/>
            </a:xfrm>
            <a:prstGeom prst="rect">
              <a:avLst/>
            </a:prstGeom>
            <a:solidFill>
              <a:srgbClr val="7F7F7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279781" tIns="46630" rIns="46630" bIns="46630" anchor="ctr"/>
            <a:lstStyle/>
            <a:p>
              <a:pPr>
                <a:lnSpc>
                  <a:spcPct val="90000"/>
                </a:lnSpc>
              </a:pPr>
              <a:r>
                <a:rPr lang="zh-CN" altLang="en-US" b="1" dirty="0">
                  <a:solidFill>
                    <a:schemeClr val="bg1"/>
                  </a:solidFill>
                  <a:latin typeface="Calibri" pitchFamily="34" charset="0"/>
                  <a:sym typeface="Calibri" pitchFamily="34" charset="0"/>
                </a:rPr>
                <a:t>聚类分析</a:t>
              </a:r>
              <a:endParaRPr lang="en-US" altLang="zh-CN" dirty="0">
                <a:solidFill>
                  <a:schemeClr val="bg1"/>
                </a:solidFill>
                <a:latin typeface="微软雅黑" pitchFamily="34" charset="-122"/>
                <a:ea typeface="微软雅黑" pitchFamily="34" charset="-122"/>
                <a:sym typeface="Segoe UI" pitchFamily="34" charset="0"/>
              </a:endParaRPr>
            </a:p>
          </p:txBody>
        </p:sp>
        <p:grpSp>
          <p:nvGrpSpPr>
            <p:cNvPr id="24601" name="Group 8"/>
            <p:cNvGrpSpPr>
              <a:grpSpLocks/>
            </p:cNvGrpSpPr>
            <p:nvPr/>
          </p:nvGrpSpPr>
          <p:grpSpPr bwMode="auto">
            <a:xfrm>
              <a:off x="0" y="704470"/>
              <a:ext cx="2890220" cy="2038079"/>
              <a:chOff x="0" y="-4849"/>
              <a:chExt cx="2890220" cy="2038079"/>
            </a:xfrm>
          </p:grpSpPr>
          <p:sp>
            <p:nvSpPr>
              <p:cNvPr id="24602" name="Rectangle 29"/>
              <p:cNvSpPr>
                <a:spLocks noChangeArrowheads="1"/>
              </p:cNvSpPr>
              <p:nvPr/>
            </p:nvSpPr>
            <p:spPr bwMode="auto">
              <a:xfrm>
                <a:off x="0" y="-1"/>
                <a:ext cx="2772525" cy="2033231"/>
              </a:xfrm>
              <a:prstGeom prst="rect">
                <a:avLst/>
              </a:prstGeom>
              <a:solidFill>
                <a:srgbClr val="000000">
                  <a:alpha val="6705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46630" tIns="46630" rIns="46630" bIns="46630" anchor="ctr"/>
              <a:lstStyle/>
              <a:p>
                <a:pPr algn="ctr"/>
                <a:endParaRPr lang="zh-CN" altLang="zh-CN" sz="1400">
                  <a:sym typeface="Segoe UI" pitchFamily="34" charset="0"/>
                </a:endParaRPr>
              </a:p>
            </p:txBody>
          </p:sp>
          <p:sp>
            <p:nvSpPr>
              <p:cNvPr id="24603" name="Rectangle 20"/>
              <p:cNvSpPr>
                <a:spLocks noChangeArrowheads="1"/>
              </p:cNvSpPr>
              <p:nvPr/>
            </p:nvSpPr>
            <p:spPr bwMode="auto">
              <a:xfrm>
                <a:off x="105244" y="-4849"/>
                <a:ext cx="2784976" cy="1619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260" tIns="186521" rIns="93256" bIns="93260"/>
              <a:lstStyle/>
              <a:p>
                <a:pPr>
                  <a:lnSpc>
                    <a:spcPct val="150000"/>
                  </a:lnSpc>
                  <a:buClr>
                    <a:srgbClr val="E36C09"/>
                  </a:buClr>
                </a:pPr>
                <a:r>
                  <a:rPr lang="zh-CN" altLang="en-US" sz="1400" dirty="0">
                    <a:solidFill>
                      <a:srgbClr val="FFFFFF"/>
                    </a:solidFill>
                    <a:latin typeface="Calibri" pitchFamily="34" charset="0"/>
                    <a:sym typeface="Calibri" pitchFamily="34" charset="0"/>
                  </a:rPr>
                  <a:t>根据建立的文本向量进行聚类，计算主题热度、热度趋势等指标</a:t>
                </a:r>
                <a:endParaRPr lang="zh-CN" altLang="en-US" sz="1400" dirty="0">
                  <a:solidFill>
                    <a:srgbClr val="FFFFFF"/>
                  </a:solidFill>
                  <a:latin typeface="宋体" pitchFamily="2" charset="-122"/>
                  <a:sym typeface="宋体" pitchFamily="2" charset="-122"/>
                </a:endParaRPr>
              </a:p>
            </p:txBody>
          </p:sp>
        </p:grpSp>
      </p:grpSp>
      <p:grpSp>
        <p:nvGrpSpPr>
          <p:cNvPr id="4" name="Group 12"/>
          <p:cNvGrpSpPr>
            <a:grpSpLocks/>
          </p:cNvGrpSpPr>
          <p:nvPr/>
        </p:nvGrpSpPr>
        <p:grpSpPr bwMode="auto">
          <a:xfrm>
            <a:off x="2554816" y="1503362"/>
            <a:ext cx="1799634" cy="2136775"/>
            <a:chOff x="0" y="0"/>
            <a:chExt cx="2906837" cy="2742548"/>
          </a:xfrm>
        </p:grpSpPr>
        <p:sp>
          <p:nvSpPr>
            <p:cNvPr id="24596" name="Rectangle 21"/>
            <p:cNvSpPr>
              <a:spLocks noChangeArrowheads="1"/>
            </p:cNvSpPr>
            <p:nvPr/>
          </p:nvSpPr>
          <p:spPr bwMode="auto">
            <a:xfrm>
              <a:off x="3290" y="0"/>
              <a:ext cx="2768600" cy="850901"/>
            </a:xfrm>
            <a:prstGeom prst="rect">
              <a:avLst/>
            </a:prstGeom>
            <a:solidFill>
              <a:srgbClr val="7F7F7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279781" tIns="46630" rIns="46630" bIns="46630" anchor="ctr"/>
            <a:lstStyle/>
            <a:p>
              <a:pPr>
                <a:lnSpc>
                  <a:spcPct val="90000"/>
                </a:lnSpc>
              </a:pPr>
              <a:r>
                <a:rPr lang="zh-CN" altLang="en-US" b="1" dirty="0">
                  <a:solidFill>
                    <a:schemeClr val="bg1"/>
                  </a:solidFill>
                  <a:latin typeface="Calibri" pitchFamily="34" charset="0"/>
                  <a:sym typeface="Calibri" pitchFamily="34" charset="0"/>
                </a:rPr>
                <a:t>数据预处理</a:t>
              </a:r>
              <a:endParaRPr lang="en-US" altLang="zh-CN" dirty="0">
                <a:solidFill>
                  <a:schemeClr val="bg1"/>
                </a:solidFill>
                <a:latin typeface="微软雅黑" pitchFamily="34" charset="-122"/>
                <a:ea typeface="微软雅黑" pitchFamily="34" charset="-122"/>
                <a:sym typeface="Segoe UI" pitchFamily="34" charset="0"/>
              </a:endParaRPr>
            </a:p>
          </p:txBody>
        </p:sp>
        <p:grpSp>
          <p:nvGrpSpPr>
            <p:cNvPr id="24597" name="Group 7"/>
            <p:cNvGrpSpPr>
              <a:grpSpLocks/>
            </p:cNvGrpSpPr>
            <p:nvPr/>
          </p:nvGrpSpPr>
          <p:grpSpPr bwMode="auto">
            <a:xfrm>
              <a:off x="0" y="718129"/>
              <a:ext cx="2906837" cy="2024419"/>
              <a:chOff x="0" y="0"/>
              <a:chExt cx="2906837" cy="2024419"/>
            </a:xfrm>
          </p:grpSpPr>
          <p:sp>
            <p:nvSpPr>
              <p:cNvPr id="24598" name="Rectangle 28"/>
              <p:cNvSpPr>
                <a:spLocks noChangeArrowheads="1"/>
              </p:cNvSpPr>
              <p:nvPr/>
            </p:nvSpPr>
            <p:spPr bwMode="auto">
              <a:xfrm>
                <a:off x="0" y="0"/>
                <a:ext cx="2771890" cy="2024419"/>
              </a:xfrm>
              <a:prstGeom prst="rect">
                <a:avLst/>
              </a:prstGeom>
              <a:solidFill>
                <a:srgbClr val="000000">
                  <a:alpha val="6705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46630" tIns="46630" rIns="46630" bIns="46630" anchor="ctr"/>
              <a:lstStyle/>
              <a:p>
                <a:pPr algn="ctr"/>
                <a:endParaRPr lang="zh-CN" altLang="zh-CN" sz="1400">
                  <a:sym typeface="Segoe UI" pitchFamily="34" charset="0"/>
                </a:endParaRPr>
              </a:p>
            </p:txBody>
          </p:sp>
          <p:sp>
            <p:nvSpPr>
              <p:cNvPr id="24599" name="Rectangle 26"/>
              <p:cNvSpPr>
                <a:spLocks noChangeArrowheads="1"/>
              </p:cNvSpPr>
              <p:nvPr/>
            </p:nvSpPr>
            <p:spPr bwMode="auto">
              <a:xfrm>
                <a:off x="137151" y="2863"/>
                <a:ext cx="2769686" cy="1619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260" tIns="186521" rIns="93256" bIns="93260"/>
              <a:lstStyle/>
              <a:p>
                <a:pPr>
                  <a:lnSpc>
                    <a:spcPct val="150000"/>
                  </a:lnSpc>
                  <a:buClr>
                    <a:srgbClr val="E36C09"/>
                  </a:buClr>
                </a:pPr>
                <a:r>
                  <a:rPr lang="zh-CN" altLang="en-US" sz="1400" dirty="0">
                    <a:solidFill>
                      <a:srgbClr val="FFFFFF"/>
                    </a:solidFill>
                    <a:latin typeface="Calibri" pitchFamily="34" charset="0"/>
                    <a:sym typeface="Calibri" pitchFamily="34" charset="0"/>
                  </a:rPr>
                  <a:t>对采集的网页数据进行分词、去除停用词，建立文本</a:t>
                </a:r>
                <a:r>
                  <a:rPr lang="zh-CN" altLang="en-US" sz="1400" dirty="0" smtClean="0">
                    <a:solidFill>
                      <a:srgbClr val="FFFFFF"/>
                    </a:solidFill>
                    <a:latin typeface="Calibri" pitchFamily="34" charset="0"/>
                    <a:sym typeface="Calibri" pitchFamily="34" charset="0"/>
                  </a:rPr>
                  <a:t>向量</a:t>
                </a:r>
                <a:endParaRPr lang="zh-CN" altLang="en-US" sz="1400" dirty="0">
                  <a:solidFill>
                    <a:srgbClr val="FFFFFF"/>
                  </a:solidFill>
                  <a:latin typeface="宋体" pitchFamily="2" charset="-122"/>
                  <a:sym typeface="宋体" pitchFamily="2" charset="-122"/>
                </a:endParaRPr>
              </a:p>
            </p:txBody>
          </p:sp>
        </p:grpSp>
      </p:grpSp>
      <p:grpSp>
        <p:nvGrpSpPr>
          <p:cNvPr id="6" name="Group 14"/>
          <p:cNvGrpSpPr>
            <a:grpSpLocks/>
          </p:cNvGrpSpPr>
          <p:nvPr/>
        </p:nvGrpSpPr>
        <p:grpSpPr bwMode="auto">
          <a:xfrm>
            <a:off x="6915329" y="1496386"/>
            <a:ext cx="1791920" cy="2136775"/>
            <a:chOff x="0" y="0"/>
            <a:chExt cx="2893619" cy="2742548"/>
          </a:xfrm>
        </p:grpSpPr>
        <p:sp>
          <p:nvSpPr>
            <p:cNvPr id="24592" name="Rectangle 23"/>
            <p:cNvSpPr>
              <a:spLocks noChangeArrowheads="1"/>
            </p:cNvSpPr>
            <p:nvPr/>
          </p:nvSpPr>
          <p:spPr bwMode="auto">
            <a:xfrm>
              <a:off x="0" y="0"/>
              <a:ext cx="2768600" cy="850901"/>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279781" tIns="46630" rIns="46630" bIns="46630" anchor="ctr"/>
            <a:lstStyle/>
            <a:p>
              <a:pPr>
                <a:lnSpc>
                  <a:spcPct val="90000"/>
                </a:lnSpc>
              </a:pPr>
              <a:r>
                <a:rPr lang="zh-CN" altLang="en-US" b="1" dirty="0">
                  <a:solidFill>
                    <a:schemeClr val="bg1"/>
                  </a:solidFill>
                  <a:latin typeface="Calibri" pitchFamily="34" charset="0"/>
                  <a:sym typeface="Calibri" pitchFamily="34" charset="0"/>
                </a:rPr>
                <a:t>信息展示</a:t>
              </a:r>
              <a:endParaRPr lang="en-US" altLang="zh-CN" dirty="0">
                <a:solidFill>
                  <a:schemeClr val="bg1"/>
                </a:solidFill>
                <a:latin typeface="微软雅黑" pitchFamily="34" charset="-122"/>
                <a:ea typeface="微软雅黑" pitchFamily="34" charset="-122"/>
                <a:sym typeface="Segoe UI" pitchFamily="34" charset="0"/>
              </a:endParaRPr>
            </a:p>
          </p:txBody>
        </p:sp>
        <p:grpSp>
          <p:nvGrpSpPr>
            <p:cNvPr id="24593" name="Group 9"/>
            <p:cNvGrpSpPr>
              <a:grpSpLocks/>
            </p:cNvGrpSpPr>
            <p:nvPr/>
          </p:nvGrpSpPr>
          <p:grpSpPr bwMode="auto">
            <a:xfrm>
              <a:off x="0" y="715926"/>
              <a:ext cx="2893619" cy="2026622"/>
              <a:chOff x="0" y="0"/>
              <a:chExt cx="2893619" cy="2026622"/>
            </a:xfrm>
          </p:grpSpPr>
          <p:sp>
            <p:nvSpPr>
              <p:cNvPr id="24594" name="Rectangle 30"/>
              <p:cNvSpPr>
                <a:spLocks noChangeArrowheads="1"/>
              </p:cNvSpPr>
              <p:nvPr/>
            </p:nvSpPr>
            <p:spPr bwMode="auto">
              <a:xfrm>
                <a:off x="0" y="0"/>
                <a:ext cx="2768600" cy="2026622"/>
              </a:xfrm>
              <a:prstGeom prst="rect">
                <a:avLst/>
              </a:prstGeom>
              <a:solidFill>
                <a:srgbClr val="000000">
                  <a:alpha val="6705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46630" tIns="46630" rIns="46630" bIns="46630" anchor="ctr"/>
              <a:lstStyle/>
              <a:p>
                <a:pPr algn="ctr"/>
                <a:endParaRPr lang="zh-CN" altLang="zh-CN" sz="1400">
                  <a:sym typeface="Segoe UI" pitchFamily="34" charset="0"/>
                </a:endParaRPr>
              </a:p>
            </p:txBody>
          </p:sp>
          <p:sp>
            <p:nvSpPr>
              <p:cNvPr id="24595" name="Rectangle 27"/>
              <p:cNvSpPr>
                <a:spLocks noChangeArrowheads="1"/>
              </p:cNvSpPr>
              <p:nvPr/>
            </p:nvSpPr>
            <p:spPr bwMode="auto">
              <a:xfrm>
                <a:off x="134911" y="78833"/>
                <a:ext cx="2758708" cy="1489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5282" tIns="186521" rIns="93256" bIns="93260"/>
              <a:lstStyle/>
              <a:p>
                <a:pPr>
                  <a:lnSpc>
                    <a:spcPct val="150000"/>
                  </a:lnSpc>
                  <a:buClr>
                    <a:srgbClr val="E36C09"/>
                  </a:buClr>
                </a:pPr>
                <a:r>
                  <a:rPr lang="zh-CN" altLang="en-US" sz="1400" dirty="0">
                    <a:solidFill>
                      <a:srgbClr val="FFFFFF"/>
                    </a:solidFill>
                    <a:latin typeface="Calibri" pitchFamily="34" charset="0"/>
                    <a:sym typeface="Calibri" pitchFamily="34" charset="0"/>
                  </a:rPr>
                  <a:t>将分析的结果通过</a:t>
                </a:r>
                <a:r>
                  <a:rPr lang="en-US" altLang="zh-CN" sz="1400" dirty="0">
                    <a:solidFill>
                      <a:srgbClr val="FFFFFF"/>
                    </a:solidFill>
                    <a:latin typeface="Calibri" pitchFamily="34" charset="0"/>
                    <a:sym typeface="Calibri" pitchFamily="34" charset="0"/>
                  </a:rPr>
                  <a:t>web</a:t>
                </a:r>
                <a:r>
                  <a:rPr lang="zh-CN" altLang="en-US" sz="1400" dirty="0">
                    <a:solidFill>
                      <a:srgbClr val="FFFFFF"/>
                    </a:solidFill>
                    <a:latin typeface="Calibri" pitchFamily="34" charset="0"/>
                    <a:sym typeface="Calibri" pitchFamily="34" charset="0"/>
                  </a:rPr>
                  <a:t>界面展示给用户，并实现良好的交互</a:t>
                </a:r>
                <a:endParaRPr lang="zh-CN" altLang="en-US" sz="1400" dirty="0">
                  <a:solidFill>
                    <a:srgbClr val="FFFFFF"/>
                  </a:solidFill>
                  <a:latin typeface="宋体" pitchFamily="2" charset="-122"/>
                  <a:sym typeface="宋体" pitchFamily="2" charset="-122"/>
                </a:endParaRPr>
              </a:p>
            </p:txBody>
          </p:sp>
        </p:grpSp>
      </p:grpSp>
      <p:grpSp>
        <p:nvGrpSpPr>
          <p:cNvPr id="8" name="Group 11"/>
          <p:cNvGrpSpPr>
            <a:grpSpLocks/>
          </p:cNvGrpSpPr>
          <p:nvPr/>
        </p:nvGrpSpPr>
        <p:grpSpPr bwMode="auto">
          <a:xfrm>
            <a:off x="385295" y="1496386"/>
            <a:ext cx="1746860" cy="2136775"/>
            <a:chOff x="0" y="0"/>
            <a:chExt cx="2820855" cy="2742548"/>
          </a:xfrm>
        </p:grpSpPr>
        <p:sp>
          <p:nvSpPr>
            <p:cNvPr id="24589" name="Rectangle 1"/>
            <p:cNvSpPr>
              <a:spLocks noChangeArrowheads="1"/>
            </p:cNvSpPr>
            <p:nvPr/>
          </p:nvSpPr>
          <p:spPr bwMode="auto">
            <a:xfrm>
              <a:off x="0" y="0"/>
              <a:ext cx="2768600" cy="850901"/>
            </a:xfrm>
            <a:prstGeom prst="rect">
              <a:avLst/>
            </a:prstGeom>
            <a:solidFill>
              <a:srgbClr val="7F7F7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279781" tIns="46630" rIns="46630" bIns="46630" anchor="ctr"/>
            <a:lstStyle/>
            <a:p>
              <a:pPr>
                <a:lnSpc>
                  <a:spcPct val="90000"/>
                </a:lnSpc>
              </a:pPr>
              <a:r>
                <a:rPr lang="zh-CN" altLang="en-US" b="1" dirty="0">
                  <a:solidFill>
                    <a:schemeClr val="bg1"/>
                  </a:solidFill>
                  <a:latin typeface="Calibri" pitchFamily="34" charset="0"/>
                  <a:sym typeface="Calibri" pitchFamily="34" charset="0"/>
                </a:rPr>
                <a:t>数据采集</a:t>
              </a:r>
              <a:endParaRPr lang="zh-CN" altLang="en-US" b="1" dirty="0">
                <a:solidFill>
                  <a:schemeClr val="bg1"/>
                </a:solidFill>
                <a:latin typeface="宋体" pitchFamily="2" charset="-122"/>
                <a:sym typeface="宋体" pitchFamily="2" charset="-122"/>
              </a:endParaRPr>
            </a:p>
          </p:txBody>
        </p:sp>
        <p:sp>
          <p:nvSpPr>
            <p:cNvPr id="24590" name="Rectangle 4"/>
            <p:cNvSpPr>
              <a:spLocks noChangeArrowheads="1"/>
            </p:cNvSpPr>
            <p:nvPr/>
          </p:nvSpPr>
          <p:spPr bwMode="auto">
            <a:xfrm>
              <a:off x="0" y="718129"/>
              <a:ext cx="2768600" cy="2024419"/>
            </a:xfrm>
            <a:prstGeom prst="rect">
              <a:avLst/>
            </a:prstGeom>
            <a:solidFill>
              <a:srgbClr val="000000">
                <a:alpha val="6705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46630" tIns="46630" rIns="46630" bIns="46630" anchor="ctr"/>
            <a:lstStyle/>
            <a:p>
              <a:pPr algn="ctr">
                <a:lnSpc>
                  <a:spcPct val="150000"/>
                </a:lnSpc>
              </a:pPr>
              <a:endParaRPr lang="zh-CN" altLang="zh-CN" sz="1400">
                <a:latin typeface="微软雅黑" pitchFamily="34" charset="-122"/>
                <a:ea typeface="微软雅黑" pitchFamily="34" charset="-122"/>
                <a:sym typeface="Segoe UI" pitchFamily="34" charset="0"/>
              </a:endParaRPr>
            </a:p>
          </p:txBody>
        </p:sp>
        <p:sp>
          <p:nvSpPr>
            <p:cNvPr id="24591" name="Rectangle 19"/>
            <p:cNvSpPr>
              <a:spLocks noChangeArrowheads="1"/>
            </p:cNvSpPr>
            <p:nvPr/>
          </p:nvSpPr>
          <p:spPr bwMode="auto">
            <a:xfrm>
              <a:off x="83092" y="695518"/>
              <a:ext cx="2737763" cy="1628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260" tIns="186521" rIns="93256" bIns="93260"/>
            <a:lstStyle/>
            <a:p>
              <a:pPr>
                <a:lnSpc>
                  <a:spcPct val="150000"/>
                </a:lnSpc>
                <a:spcAft>
                  <a:spcPts val="1225"/>
                </a:spcAft>
              </a:pPr>
              <a:r>
                <a:rPr lang="zh-CN" altLang="en-US" sz="1400" dirty="0">
                  <a:solidFill>
                    <a:srgbClr val="FFFFFF"/>
                  </a:solidFill>
                  <a:latin typeface="宋体" panose="02010600030101010101" pitchFamily="2" charset="-122"/>
                  <a:sym typeface="Segoe UI" pitchFamily="34" charset="0"/>
                </a:rPr>
                <a:t>用爬虫定时从网络上抓取最新新闻数据并存储</a:t>
              </a:r>
              <a:r>
                <a:rPr lang="zh-CN" altLang="en-US" sz="1400" dirty="0" smtClean="0">
                  <a:solidFill>
                    <a:srgbClr val="FFFFFF"/>
                  </a:solidFill>
                  <a:latin typeface="宋体" panose="02010600030101010101" pitchFamily="2" charset="-122"/>
                  <a:sym typeface="Segoe UI" pitchFamily="34" charset="0"/>
                </a:rPr>
                <a:t>到</a:t>
              </a:r>
              <a:r>
                <a:rPr lang="en-US" altLang="zh-CN" sz="1400" dirty="0" err="1" smtClean="0">
                  <a:solidFill>
                    <a:srgbClr val="FFFFFF"/>
                  </a:solidFill>
                  <a:latin typeface="宋体" panose="02010600030101010101" pitchFamily="2" charset="-122"/>
                  <a:sym typeface="Segoe UI" pitchFamily="34" charset="0"/>
                </a:rPr>
                <a:t>hdfs</a:t>
              </a:r>
              <a:endParaRPr lang="en-US" altLang="zh-CN" sz="1400" dirty="0">
                <a:solidFill>
                  <a:srgbClr val="FFFFFF"/>
                </a:solidFill>
                <a:latin typeface="宋体" panose="02010600030101010101" pitchFamily="2" charset="-122"/>
                <a:sym typeface="Segoe UI"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矩形 6"/>
          <p:cNvSpPr>
            <a:spLocks noChangeArrowheads="1"/>
          </p:cNvSpPr>
          <p:nvPr/>
        </p:nvSpPr>
        <p:spPr bwMode="auto">
          <a:xfrm>
            <a:off x="0" y="633666"/>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5603"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5369" name="等腰三角形 6"/>
          <p:cNvSpPr>
            <a:spLocks noChangeArrowheads="1"/>
          </p:cNvSpPr>
          <p:nvPr/>
        </p:nvSpPr>
        <p:spPr bwMode="auto">
          <a:xfrm flipV="1">
            <a:off x="1203325" y="14142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0" name="等腰三角形 7"/>
          <p:cNvSpPr>
            <a:spLocks noChangeArrowheads="1"/>
          </p:cNvSpPr>
          <p:nvPr/>
        </p:nvSpPr>
        <p:spPr bwMode="auto">
          <a:xfrm flipV="1">
            <a:off x="3203575" y="14142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1" name="等腰三角形 8"/>
          <p:cNvSpPr>
            <a:spLocks noChangeArrowheads="1"/>
          </p:cNvSpPr>
          <p:nvPr/>
        </p:nvSpPr>
        <p:spPr bwMode="auto">
          <a:xfrm flipV="1">
            <a:off x="5303838" y="1414240"/>
            <a:ext cx="303212"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2" name="等腰三角形 9"/>
          <p:cNvSpPr>
            <a:spLocks noChangeArrowheads="1"/>
          </p:cNvSpPr>
          <p:nvPr/>
        </p:nvSpPr>
        <p:spPr bwMode="auto">
          <a:xfrm flipV="1">
            <a:off x="7392988" y="14142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3" name="TextBox 10"/>
          <p:cNvSpPr>
            <a:spLocks noChangeArrowheads="1"/>
          </p:cNvSpPr>
          <p:nvPr/>
        </p:nvSpPr>
        <p:spPr bwMode="auto">
          <a:xfrm>
            <a:off x="346075" y="1947640"/>
            <a:ext cx="2020888"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a:solidFill>
                  <a:srgbClr val="000000"/>
                </a:solidFill>
                <a:latin typeface="Calibri" pitchFamily="34" charset="0"/>
                <a:sym typeface="Calibri" pitchFamily="34" charset="0"/>
              </a:rPr>
              <a:t>所分析的数据来自于新浪新闻各个近期网页</a:t>
            </a:r>
            <a:r>
              <a:rPr lang="zh-CN" altLang="en-US" sz="1200" dirty="0" smtClean="0">
                <a:solidFill>
                  <a:srgbClr val="000000"/>
                </a:solidFill>
                <a:latin typeface="Calibri" pitchFamily="34" charset="0"/>
                <a:sym typeface="Calibri" pitchFamily="34" charset="0"/>
              </a:rPr>
              <a:t>，数据采集系统每天定时执行分布式爬虫程序，抓取当前新闻和评论数据</a:t>
            </a:r>
            <a:endParaRPr lang="zh-CN" altLang="en-US" sz="1200" dirty="0">
              <a:solidFill>
                <a:srgbClr val="000000"/>
              </a:solidFill>
              <a:latin typeface="Calibri" pitchFamily="34" charset="0"/>
              <a:sym typeface="宋体" pitchFamily="2" charset="-122"/>
            </a:endParaRPr>
          </a:p>
        </p:txBody>
      </p:sp>
      <p:sp>
        <p:nvSpPr>
          <p:cNvPr id="15374" name="矩形 11"/>
          <p:cNvSpPr>
            <a:spLocks noChangeArrowheads="1"/>
          </p:cNvSpPr>
          <p:nvPr/>
        </p:nvSpPr>
        <p:spPr bwMode="auto">
          <a:xfrm>
            <a:off x="346075" y="1676178"/>
            <a:ext cx="20208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b="1" dirty="0">
                <a:latin typeface="Calibri" pitchFamily="34" charset="0"/>
                <a:sym typeface="Calibri" pitchFamily="34" charset="0"/>
              </a:rPr>
              <a:t>数据来源</a:t>
            </a:r>
            <a:endParaRPr lang="zh-CN" altLang="en-US" b="1" dirty="0">
              <a:latin typeface="Calibri" pitchFamily="34" charset="0"/>
              <a:sym typeface="宋体" pitchFamily="2" charset="-122"/>
            </a:endParaRPr>
          </a:p>
        </p:txBody>
      </p:sp>
      <p:sp>
        <p:nvSpPr>
          <p:cNvPr id="15375" name="TextBox 12"/>
          <p:cNvSpPr>
            <a:spLocks noChangeArrowheads="1"/>
          </p:cNvSpPr>
          <p:nvPr/>
        </p:nvSpPr>
        <p:spPr bwMode="auto">
          <a:xfrm>
            <a:off x="2551112" y="2139142"/>
            <a:ext cx="2020888" cy="337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en-US" altLang="zh-CN" sz="1200" dirty="0" smtClean="0">
                <a:solidFill>
                  <a:srgbClr val="000000"/>
                </a:solidFill>
                <a:latin typeface="Calibri" pitchFamily="34" charset="0"/>
                <a:sym typeface="Calibri" pitchFamily="34" charset="0"/>
              </a:rPr>
              <a:t>Spark + python</a:t>
            </a:r>
            <a:r>
              <a:rPr lang="zh-CN" altLang="en-US" sz="1200" dirty="0" smtClean="0">
                <a:solidFill>
                  <a:srgbClr val="000000"/>
                </a:solidFill>
                <a:latin typeface="Calibri" pitchFamily="34" charset="0"/>
                <a:sym typeface="Calibri" pitchFamily="34" charset="0"/>
              </a:rPr>
              <a:t>爬虫</a:t>
            </a:r>
            <a:endParaRPr lang="zh-CN" altLang="en-US" sz="1200" dirty="0">
              <a:solidFill>
                <a:srgbClr val="000000"/>
              </a:solidFill>
              <a:latin typeface="Calibri" pitchFamily="34" charset="0"/>
              <a:sym typeface="宋体" pitchFamily="2" charset="-122"/>
            </a:endParaRPr>
          </a:p>
        </p:txBody>
      </p:sp>
      <p:sp>
        <p:nvSpPr>
          <p:cNvPr id="15376" name="矩形 13"/>
          <p:cNvSpPr>
            <a:spLocks noChangeArrowheads="1"/>
          </p:cNvSpPr>
          <p:nvPr/>
        </p:nvSpPr>
        <p:spPr bwMode="auto">
          <a:xfrm>
            <a:off x="2346325" y="1676178"/>
            <a:ext cx="20208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b="1" dirty="0">
                <a:latin typeface="Calibri" pitchFamily="34" charset="0"/>
                <a:sym typeface="Calibri" pitchFamily="34" charset="0"/>
              </a:rPr>
              <a:t>采集方式</a:t>
            </a:r>
            <a:endParaRPr lang="zh-CN" altLang="en-US" b="1" dirty="0">
              <a:latin typeface="Calibri" pitchFamily="34" charset="0"/>
              <a:sym typeface="宋体" pitchFamily="2" charset="-122"/>
            </a:endParaRPr>
          </a:p>
        </p:txBody>
      </p:sp>
      <p:sp>
        <p:nvSpPr>
          <p:cNvPr id="15377" name="TextBox 14"/>
          <p:cNvSpPr>
            <a:spLocks noChangeArrowheads="1"/>
          </p:cNvSpPr>
          <p:nvPr/>
        </p:nvSpPr>
        <p:spPr bwMode="auto">
          <a:xfrm>
            <a:off x="4445000" y="1967396"/>
            <a:ext cx="202247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存储在</a:t>
            </a:r>
            <a:r>
              <a:rPr lang="en-US" altLang="zh-CN" sz="1200" dirty="0" err="1" smtClean="0">
                <a:solidFill>
                  <a:srgbClr val="000000"/>
                </a:solidFill>
                <a:latin typeface="Calibri" pitchFamily="34" charset="0"/>
                <a:sym typeface="宋体" pitchFamily="2" charset="-122"/>
              </a:rPr>
              <a:t>hadoop</a:t>
            </a:r>
            <a:r>
              <a:rPr lang="zh-CN" altLang="en-US" sz="1200" dirty="0" smtClean="0">
                <a:solidFill>
                  <a:srgbClr val="000000"/>
                </a:solidFill>
                <a:latin typeface="Calibri" pitchFamily="34" charset="0"/>
                <a:sym typeface="宋体" pitchFamily="2" charset="-122"/>
              </a:rPr>
              <a:t>分布式文件系统（</a:t>
            </a:r>
            <a:r>
              <a:rPr lang="en-US" altLang="zh-CN" sz="1200" dirty="0" err="1" smtClean="0">
                <a:solidFill>
                  <a:srgbClr val="000000"/>
                </a:solidFill>
                <a:latin typeface="Calibri" pitchFamily="34" charset="0"/>
                <a:sym typeface="宋体" pitchFamily="2" charset="-122"/>
              </a:rPr>
              <a:t>hdfs</a:t>
            </a:r>
            <a:r>
              <a:rPr lang="zh-CN" altLang="en-US" sz="1200" dirty="0" smtClean="0">
                <a:solidFill>
                  <a:srgbClr val="000000"/>
                </a:solidFill>
                <a:latin typeface="Calibri" pitchFamily="34" charset="0"/>
                <a:sym typeface="宋体" pitchFamily="2" charset="-122"/>
              </a:rPr>
              <a:t>）中，便于接下来的分布式处理分析。</a:t>
            </a:r>
            <a:endParaRPr lang="zh-CN" altLang="en-US" sz="1200" dirty="0">
              <a:solidFill>
                <a:srgbClr val="000000"/>
              </a:solidFill>
              <a:latin typeface="Calibri" pitchFamily="34" charset="0"/>
              <a:sym typeface="宋体" pitchFamily="2" charset="-122"/>
            </a:endParaRPr>
          </a:p>
        </p:txBody>
      </p:sp>
      <p:sp>
        <p:nvSpPr>
          <p:cNvPr id="15378" name="矩形 15"/>
          <p:cNvSpPr>
            <a:spLocks noChangeArrowheads="1"/>
          </p:cNvSpPr>
          <p:nvPr/>
        </p:nvSpPr>
        <p:spPr bwMode="auto">
          <a:xfrm>
            <a:off x="4445000" y="1676178"/>
            <a:ext cx="20224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b="1" dirty="0">
                <a:latin typeface="Calibri" pitchFamily="34" charset="0"/>
                <a:sym typeface="Calibri" pitchFamily="34" charset="0"/>
              </a:rPr>
              <a:t>数据存储</a:t>
            </a:r>
            <a:endParaRPr lang="zh-CN" altLang="en-US" b="1" dirty="0">
              <a:latin typeface="Calibri" pitchFamily="34" charset="0"/>
              <a:sym typeface="宋体" pitchFamily="2" charset="-122"/>
            </a:endParaRPr>
          </a:p>
        </p:txBody>
      </p:sp>
      <p:sp>
        <p:nvSpPr>
          <p:cNvPr id="15379" name="TextBox 16"/>
          <p:cNvSpPr>
            <a:spLocks noChangeArrowheads="1"/>
          </p:cNvSpPr>
          <p:nvPr/>
        </p:nvSpPr>
        <p:spPr bwMode="auto">
          <a:xfrm>
            <a:off x="6534150" y="1947640"/>
            <a:ext cx="2022475"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目前采用的是简单的</a:t>
            </a:r>
            <a:r>
              <a:rPr lang="en-US" altLang="zh-CN" sz="1200" dirty="0" err="1" smtClean="0">
                <a:solidFill>
                  <a:srgbClr val="000000"/>
                </a:solidFill>
                <a:latin typeface="Calibri" pitchFamily="34" charset="0"/>
                <a:sym typeface="宋体" pitchFamily="2" charset="-122"/>
              </a:rPr>
              <a:t>linux</a:t>
            </a:r>
            <a:r>
              <a:rPr lang="zh-CN" altLang="en-US" sz="1200" dirty="0" smtClean="0">
                <a:solidFill>
                  <a:srgbClr val="000000"/>
                </a:solidFill>
                <a:latin typeface="Calibri" pitchFamily="34" charset="0"/>
                <a:sym typeface="宋体" pitchFamily="2" charset="-122"/>
              </a:rPr>
              <a:t>定时脚本定时启动。</a:t>
            </a:r>
            <a:endParaRPr lang="en-US" altLang="zh-CN" sz="1200" dirty="0" smtClean="0">
              <a:solidFill>
                <a:srgbClr val="000000"/>
              </a:solidFill>
              <a:latin typeface="Calibri" pitchFamily="34" charset="0"/>
              <a:sym typeface="宋体" pitchFamily="2" charset="-122"/>
            </a:endParaRPr>
          </a:p>
          <a:p>
            <a:pPr>
              <a:lnSpc>
                <a:spcPct val="150000"/>
              </a:lnSpc>
              <a:buClr>
                <a:srgbClr val="E36C09"/>
              </a:buClr>
            </a:pPr>
            <a:r>
              <a:rPr lang="zh-CN" altLang="en-US" sz="1200" dirty="0" smtClean="0">
                <a:solidFill>
                  <a:srgbClr val="000000"/>
                </a:solidFill>
                <a:latin typeface="Calibri" pitchFamily="34" charset="0"/>
                <a:sym typeface="宋体" pitchFamily="2" charset="-122"/>
              </a:rPr>
              <a:t>之后可以完善为可配置数据源、运行时间、黑白名单等的配置管理系统</a:t>
            </a:r>
            <a:endParaRPr lang="zh-CN" altLang="en-US" sz="1200" dirty="0">
              <a:solidFill>
                <a:srgbClr val="000000"/>
              </a:solidFill>
              <a:latin typeface="Calibri" pitchFamily="34" charset="0"/>
              <a:sym typeface="宋体" pitchFamily="2" charset="-122"/>
            </a:endParaRPr>
          </a:p>
        </p:txBody>
      </p:sp>
      <p:sp>
        <p:nvSpPr>
          <p:cNvPr id="15381" name="直接连接符 19"/>
          <p:cNvSpPr>
            <a:spLocks noChangeShapeType="1"/>
          </p:cNvSpPr>
          <p:nvPr/>
        </p:nvSpPr>
        <p:spPr bwMode="auto">
          <a:xfrm flipV="1">
            <a:off x="2266950" y="1947640"/>
            <a:ext cx="1588" cy="1095375"/>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2" name="直接连接符 20"/>
          <p:cNvSpPr>
            <a:spLocks noChangeShapeType="1"/>
          </p:cNvSpPr>
          <p:nvPr/>
        </p:nvSpPr>
        <p:spPr bwMode="auto">
          <a:xfrm flipV="1">
            <a:off x="4364038" y="1947640"/>
            <a:ext cx="1587" cy="1095375"/>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3" name="直接连接符 21"/>
          <p:cNvSpPr>
            <a:spLocks noChangeShapeType="1"/>
          </p:cNvSpPr>
          <p:nvPr/>
        </p:nvSpPr>
        <p:spPr bwMode="auto">
          <a:xfrm flipV="1">
            <a:off x="6465888" y="1947640"/>
            <a:ext cx="1587" cy="1095375"/>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4" name="矩形 23"/>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Calibri" pitchFamily="34" charset="0"/>
                <a:sym typeface="Calibri" pitchFamily="34" charset="0"/>
              </a:rPr>
              <a:t>数据采集</a:t>
            </a:r>
            <a:endParaRPr lang="zh-CN" altLang="en-US" sz="2800" b="1" dirty="0">
              <a:solidFill>
                <a:schemeClr val="bg1"/>
              </a:solidFill>
              <a:latin typeface="Calibri" pitchFamily="34" charset="0"/>
              <a:sym typeface="宋体" pitchFamily="2" charset="-122"/>
            </a:endParaRPr>
          </a:p>
        </p:txBody>
      </p:sp>
      <p:sp>
        <p:nvSpPr>
          <p:cNvPr id="20" name="矩形 15"/>
          <p:cNvSpPr>
            <a:spLocks noChangeArrowheads="1"/>
          </p:cNvSpPr>
          <p:nvPr/>
        </p:nvSpPr>
        <p:spPr bwMode="auto">
          <a:xfrm>
            <a:off x="6494896" y="1681146"/>
            <a:ext cx="20224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b="1" dirty="0" smtClean="0">
                <a:latin typeface="Calibri" pitchFamily="34" charset="0"/>
                <a:sym typeface="Calibri" pitchFamily="34" charset="0"/>
              </a:rPr>
              <a:t>控制策略</a:t>
            </a:r>
            <a:endParaRPr lang="zh-CN" altLang="en-US" b="1" dirty="0">
              <a:latin typeface="Calibri" pitchFamily="34" charset="0"/>
              <a:sym typeface="宋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384"/>
                                        </p:tgtEl>
                                        <p:attrNameLst>
                                          <p:attrName>style.visibility</p:attrName>
                                        </p:attrNameLst>
                                      </p:cBhvr>
                                      <p:to>
                                        <p:strVal val="visible"/>
                                      </p:to>
                                    </p:set>
                                    <p:anim calcmode="lin" valueType="num">
                                      <p:cBhvr>
                                        <p:cTn id="7" dur="750" fill="hold"/>
                                        <p:tgtEl>
                                          <p:spTgt spid="15384"/>
                                        </p:tgtEl>
                                        <p:attrNameLst>
                                          <p:attrName>ppt_x</p:attrName>
                                        </p:attrNameLst>
                                      </p:cBhvr>
                                      <p:tavLst>
                                        <p:tav tm="0">
                                          <p:val>
                                            <p:strVal val="0-#ppt_w/2"/>
                                          </p:val>
                                        </p:tav>
                                        <p:tav tm="100000">
                                          <p:val>
                                            <p:strVal val="#ppt_x"/>
                                          </p:val>
                                        </p:tav>
                                      </p:tavLst>
                                    </p:anim>
                                    <p:anim calcmode="lin" valueType="num">
                                      <p:cBhvr>
                                        <p:cTn id="8" dur="750" fill="hold"/>
                                        <p:tgtEl>
                                          <p:spTgt spid="15384"/>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15369"/>
                                        </p:tgtEl>
                                        <p:attrNameLst>
                                          <p:attrName>style.visibility</p:attrName>
                                        </p:attrNameLst>
                                      </p:cBhvr>
                                      <p:to>
                                        <p:strVal val="visible"/>
                                      </p:to>
                                    </p:set>
                                    <p:animEffect>
                                      <p:cBhvr>
                                        <p:cTn id="12" dur="500"/>
                                        <p:tgtEl>
                                          <p:spTgt spid="15369"/>
                                        </p:tgtEl>
                                      </p:cBhvr>
                                    </p:animEffect>
                                  </p:childTnLst>
                                </p:cTn>
                              </p:par>
                            </p:childTnLst>
                          </p:cTn>
                        </p:par>
                        <p:par>
                          <p:cTn id="13" fill="hold" nodeType="afterGroup">
                            <p:stCondLst>
                              <p:cond delay="1250"/>
                            </p:stCondLst>
                            <p:childTnLst>
                              <p:par>
                                <p:cTn id="14" presetID="9" presetClass="entr" presetSubtype="0" fill="hold" grpId="0" nodeType="afterEffect">
                                  <p:stCondLst>
                                    <p:cond delay="0"/>
                                  </p:stCondLst>
                                  <p:childTnLst>
                                    <p:set>
                                      <p:cBhvr>
                                        <p:cTn id="15" dur="1" fill="hold">
                                          <p:stCondLst>
                                            <p:cond delay="0"/>
                                          </p:stCondLst>
                                        </p:cTn>
                                        <p:tgtEl>
                                          <p:spTgt spid="15374"/>
                                        </p:tgtEl>
                                        <p:attrNameLst>
                                          <p:attrName>style.visibility</p:attrName>
                                        </p:attrNameLst>
                                      </p:cBhvr>
                                      <p:to>
                                        <p:strVal val="visible"/>
                                      </p:to>
                                    </p:set>
                                    <p:animEffect>
                                      <p:cBhvr>
                                        <p:cTn id="16" dur="500"/>
                                        <p:tgtEl>
                                          <p:spTgt spid="15374"/>
                                        </p:tgtEl>
                                      </p:cBhvr>
                                    </p:animEffect>
                                  </p:childTnLst>
                                </p:cTn>
                              </p:par>
                            </p:childTnLst>
                          </p:cTn>
                        </p:par>
                        <p:par>
                          <p:cTn id="17" fill="hold" nodeType="afterGroup">
                            <p:stCondLst>
                              <p:cond delay="1750"/>
                            </p:stCondLst>
                            <p:childTnLst>
                              <p:par>
                                <p:cTn id="18" presetID="9" presetClass="entr" presetSubtype="0" fill="hold" grpId="0" nodeType="afterEffect">
                                  <p:stCondLst>
                                    <p:cond delay="0"/>
                                  </p:stCondLst>
                                  <p:childTnLst>
                                    <p:set>
                                      <p:cBhvr>
                                        <p:cTn id="19" dur="1" fill="hold">
                                          <p:stCondLst>
                                            <p:cond delay="0"/>
                                          </p:stCondLst>
                                        </p:cTn>
                                        <p:tgtEl>
                                          <p:spTgt spid="15373"/>
                                        </p:tgtEl>
                                        <p:attrNameLst>
                                          <p:attrName>style.visibility</p:attrName>
                                        </p:attrNameLst>
                                      </p:cBhvr>
                                      <p:to>
                                        <p:strVal val="visible"/>
                                      </p:to>
                                    </p:set>
                                    <p:animEffect>
                                      <p:cBhvr>
                                        <p:cTn id="20" dur="500"/>
                                        <p:tgtEl>
                                          <p:spTgt spid="1537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381"/>
                                        </p:tgtEl>
                                        <p:attrNameLst>
                                          <p:attrName>style.visibility</p:attrName>
                                        </p:attrNameLst>
                                      </p:cBhvr>
                                      <p:to>
                                        <p:strVal val="visible"/>
                                      </p:to>
                                    </p:set>
                                    <p:animEffect>
                                      <p:cBhvr>
                                        <p:cTn id="23" dur="500"/>
                                        <p:tgtEl>
                                          <p:spTgt spid="15381"/>
                                        </p:tgtEl>
                                      </p:cBhvr>
                                    </p:animEffect>
                                  </p:childTnLst>
                                </p:cTn>
                              </p:par>
                            </p:childTnLst>
                          </p:cTn>
                        </p:par>
                        <p:par>
                          <p:cTn id="24" fill="hold" nodeType="afterGroup">
                            <p:stCondLst>
                              <p:cond delay="2250"/>
                            </p:stCondLst>
                            <p:childTnLst>
                              <p:par>
                                <p:cTn id="25" presetID="10" presetClass="entr" presetSubtype="0" fill="hold" grpId="0" nodeType="afterEffect">
                                  <p:stCondLst>
                                    <p:cond delay="0"/>
                                  </p:stCondLst>
                                  <p:childTnLst>
                                    <p:set>
                                      <p:cBhvr>
                                        <p:cTn id="26" dur="1" fill="hold">
                                          <p:stCondLst>
                                            <p:cond delay="0"/>
                                          </p:stCondLst>
                                        </p:cTn>
                                        <p:tgtEl>
                                          <p:spTgt spid="15370"/>
                                        </p:tgtEl>
                                        <p:attrNameLst>
                                          <p:attrName>style.visibility</p:attrName>
                                        </p:attrNameLst>
                                      </p:cBhvr>
                                      <p:to>
                                        <p:strVal val="visible"/>
                                      </p:to>
                                    </p:set>
                                    <p:animEffect>
                                      <p:cBhvr>
                                        <p:cTn id="27" dur="500"/>
                                        <p:tgtEl>
                                          <p:spTgt spid="15370"/>
                                        </p:tgtEl>
                                      </p:cBhvr>
                                    </p:animEffect>
                                  </p:childTnLst>
                                </p:cTn>
                              </p:par>
                            </p:childTnLst>
                          </p:cTn>
                        </p:par>
                        <p:par>
                          <p:cTn id="28" fill="hold" nodeType="afterGroup">
                            <p:stCondLst>
                              <p:cond delay="2750"/>
                            </p:stCondLst>
                            <p:childTnLst>
                              <p:par>
                                <p:cTn id="29" presetID="9" presetClass="entr" presetSubtype="0" fill="hold" grpId="0" nodeType="afterEffect">
                                  <p:stCondLst>
                                    <p:cond delay="0"/>
                                  </p:stCondLst>
                                  <p:childTnLst>
                                    <p:set>
                                      <p:cBhvr>
                                        <p:cTn id="30" dur="1" fill="hold">
                                          <p:stCondLst>
                                            <p:cond delay="0"/>
                                          </p:stCondLst>
                                        </p:cTn>
                                        <p:tgtEl>
                                          <p:spTgt spid="15376"/>
                                        </p:tgtEl>
                                        <p:attrNameLst>
                                          <p:attrName>style.visibility</p:attrName>
                                        </p:attrNameLst>
                                      </p:cBhvr>
                                      <p:to>
                                        <p:strVal val="visible"/>
                                      </p:to>
                                    </p:set>
                                    <p:animEffect>
                                      <p:cBhvr>
                                        <p:cTn id="31" dur="500"/>
                                        <p:tgtEl>
                                          <p:spTgt spid="15376"/>
                                        </p:tgtEl>
                                      </p:cBhvr>
                                    </p:animEffect>
                                  </p:childTnLst>
                                </p:cTn>
                              </p:par>
                            </p:childTnLst>
                          </p:cTn>
                        </p:par>
                        <p:par>
                          <p:cTn id="32" fill="hold" nodeType="afterGroup">
                            <p:stCondLst>
                              <p:cond delay="3250"/>
                            </p:stCondLst>
                            <p:childTnLst>
                              <p:par>
                                <p:cTn id="33" presetID="9" presetClass="entr" presetSubtype="0" fill="hold" grpId="0" nodeType="afterEffect">
                                  <p:stCondLst>
                                    <p:cond delay="0"/>
                                  </p:stCondLst>
                                  <p:childTnLst>
                                    <p:set>
                                      <p:cBhvr>
                                        <p:cTn id="34" dur="1" fill="hold">
                                          <p:stCondLst>
                                            <p:cond delay="0"/>
                                          </p:stCondLst>
                                        </p:cTn>
                                        <p:tgtEl>
                                          <p:spTgt spid="15375"/>
                                        </p:tgtEl>
                                        <p:attrNameLst>
                                          <p:attrName>style.visibility</p:attrName>
                                        </p:attrNameLst>
                                      </p:cBhvr>
                                      <p:to>
                                        <p:strVal val="visible"/>
                                      </p:to>
                                    </p:set>
                                    <p:animEffect>
                                      <p:cBhvr>
                                        <p:cTn id="35" dur="500"/>
                                        <p:tgtEl>
                                          <p:spTgt spid="1537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382"/>
                                        </p:tgtEl>
                                        <p:attrNameLst>
                                          <p:attrName>style.visibility</p:attrName>
                                        </p:attrNameLst>
                                      </p:cBhvr>
                                      <p:to>
                                        <p:strVal val="visible"/>
                                      </p:to>
                                    </p:set>
                                    <p:animEffect>
                                      <p:cBhvr>
                                        <p:cTn id="38" dur="500"/>
                                        <p:tgtEl>
                                          <p:spTgt spid="15382"/>
                                        </p:tgtEl>
                                      </p:cBhvr>
                                    </p:animEffect>
                                  </p:childTnLst>
                                </p:cTn>
                              </p:par>
                            </p:childTnLst>
                          </p:cTn>
                        </p:par>
                        <p:par>
                          <p:cTn id="39" fill="hold" nodeType="afterGroup">
                            <p:stCondLst>
                              <p:cond delay="3750"/>
                            </p:stCondLst>
                            <p:childTnLst>
                              <p:par>
                                <p:cTn id="40" presetID="10" presetClass="entr" presetSubtype="0" fill="hold" grpId="0" nodeType="afterEffect">
                                  <p:stCondLst>
                                    <p:cond delay="0"/>
                                  </p:stCondLst>
                                  <p:childTnLst>
                                    <p:set>
                                      <p:cBhvr>
                                        <p:cTn id="41" dur="1" fill="hold">
                                          <p:stCondLst>
                                            <p:cond delay="0"/>
                                          </p:stCondLst>
                                        </p:cTn>
                                        <p:tgtEl>
                                          <p:spTgt spid="15371"/>
                                        </p:tgtEl>
                                        <p:attrNameLst>
                                          <p:attrName>style.visibility</p:attrName>
                                        </p:attrNameLst>
                                      </p:cBhvr>
                                      <p:to>
                                        <p:strVal val="visible"/>
                                      </p:to>
                                    </p:set>
                                    <p:animEffect>
                                      <p:cBhvr>
                                        <p:cTn id="42" dur="500"/>
                                        <p:tgtEl>
                                          <p:spTgt spid="15371"/>
                                        </p:tgtEl>
                                      </p:cBhvr>
                                    </p:animEffect>
                                  </p:childTnLst>
                                </p:cTn>
                              </p:par>
                            </p:childTnLst>
                          </p:cTn>
                        </p:par>
                        <p:par>
                          <p:cTn id="43" fill="hold" nodeType="afterGroup">
                            <p:stCondLst>
                              <p:cond delay="4250"/>
                            </p:stCondLst>
                            <p:childTnLst>
                              <p:par>
                                <p:cTn id="44" presetID="9" presetClass="entr" presetSubtype="0" fill="hold" grpId="0" nodeType="afterEffect">
                                  <p:stCondLst>
                                    <p:cond delay="0"/>
                                  </p:stCondLst>
                                  <p:childTnLst>
                                    <p:set>
                                      <p:cBhvr>
                                        <p:cTn id="45" dur="1" fill="hold">
                                          <p:stCondLst>
                                            <p:cond delay="0"/>
                                          </p:stCondLst>
                                        </p:cTn>
                                        <p:tgtEl>
                                          <p:spTgt spid="15378"/>
                                        </p:tgtEl>
                                        <p:attrNameLst>
                                          <p:attrName>style.visibility</p:attrName>
                                        </p:attrNameLst>
                                      </p:cBhvr>
                                      <p:to>
                                        <p:strVal val="visible"/>
                                      </p:to>
                                    </p:set>
                                    <p:animEffect>
                                      <p:cBhvr>
                                        <p:cTn id="46" dur="500"/>
                                        <p:tgtEl>
                                          <p:spTgt spid="15378"/>
                                        </p:tgtEl>
                                      </p:cBhvr>
                                    </p:animEffect>
                                  </p:childTnLst>
                                </p:cTn>
                              </p:par>
                            </p:childTnLst>
                          </p:cTn>
                        </p:par>
                        <p:par>
                          <p:cTn id="47" fill="hold" nodeType="afterGroup">
                            <p:stCondLst>
                              <p:cond delay="4750"/>
                            </p:stCondLst>
                            <p:childTnLst>
                              <p:par>
                                <p:cTn id="48" presetID="9" presetClass="entr" presetSubtype="0" fill="hold" grpId="0" nodeType="afterEffect">
                                  <p:stCondLst>
                                    <p:cond delay="0"/>
                                  </p:stCondLst>
                                  <p:childTnLst>
                                    <p:set>
                                      <p:cBhvr>
                                        <p:cTn id="49" dur="1" fill="hold">
                                          <p:stCondLst>
                                            <p:cond delay="0"/>
                                          </p:stCondLst>
                                        </p:cTn>
                                        <p:tgtEl>
                                          <p:spTgt spid="15377"/>
                                        </p:tgtEl>
                                        <p:attrNameLst>
                                          <p:attrName>style.visibility</p:attrName>
                                        </p:attrNameLst>
                                      </p:cBhvr>
                                      <p:to>
                                        <p:strVal val="visible"/>
                                      </p:to>
                                    </p:set>
                                    <p:animEffect>
                                      <p:cBhvr>
                                        <p:cTn id="50" dur="500"/>
                                        <p:tgtEl>
                                          <p:spTgt spid="1537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5383"/>
                                        </p:tgtEl>
                                        <p:attrNameLst>
                                          <p:attrName>style.visibility</p:attrName>
                                        </p:attrNameLst>
                                      </p:cBhvr>
                                      <p:to>
                                        <p:strVal val="visible"/>
                                      </p:to>
                                    </p:set>
                                    <p:animEffect>
                                      <p:cBhvr>
                                        <p:cTn id="53" dur="500"/>
                                        <p:tgtEl>
                                          <p:spTgt spid="15383"/>
                                        </p:tgtEl>
                                      </p:cBhvr>
                                    </p:animEffect>
                                  </p:childTnLst>
                                </p:cTn>
                              </p:par>
                            </p:childTnLst>
                          </p:cTn>
                        </p:par>
                        <p:par>
                          <p:cTn id="54" fill="hold" nodeType="afterGroup">
                            <p:stCondLst>
                              <p:cond delay="5250"/>
                            </p:stCondLst>
                            <p:childTnLst>
                              <p:par>
                                <p:cTn id="55" presetID="10" presetClass="entr" presetSubtype="0" fill="hold" grpId="0" nodeType="afterEffect">
                                  <p:stCondLst>
                                    <p:cond delay="0"/>
                                  </p:stCondLst>
                                  <p:childTnLst>
                                    <p:set>
                                      <p:cBhvr>
                                        <p:cTn id="56" dur="1" fill="hold">
                                          <p:stCondLst>
                                            <p:cond delay="0"/>
                                          </p:stCondLst>
                                        </p:cTn>
                                        <p:tgtEl>
                                          <p:spTgt spid="15372"/>
                                        </p:tgtEl>
                                        <p:attrNameLst>
                                          <p:attrName>style.visibility</p:attrName>
                                        </p:attrNameLst>
                                      </p:cBhvr>
                                      <p:to>
                                        <p:strVal val="visible"/>
                                      </p:to>
                                    </p:set>
                                    <p:animEffect>
                                      <p:cBhvr>
                                        <p:cTn id="57" dur="500"/>
                                        <p:tgtEl>
                                          <p:spTgt spid="15372"/>
                                        </p:tgtEl>
                                      </p:cBhvr>
                                    </p:animEffect>
                                  </p:childTnLst>
                                </p:cTn>
                              </p:par>
                            </p:childTnLst>
                          </p:cTn>
                        </p:par>
                        <p:par>
                          <p:cTn id="58" fill="hold" nodeType="afterGroup">
                            <p:stCondLst>
                              <p:cond delay="5750"/>
                            </p:stCondLst>
                            <p:childTnLst>
                              <p:par>
                                <p:cTn id="59" presetID="9" presetClass="entr" presetSubtype="0" fill="hold" grpId="0" nodeType="afterEffect">
                                  <p:stCondLst>
                                    <p:cond delay="0"/>
                                  </p:stCondLst>
                                  <p:childTnLst>
                                    <p:set>
                                      <p:cBhvr>
                                        <p:cTn id="60" dur="1" fill="hold">
                                          <p:stCondLst>
                                            <p:cond delay="0"/>
                                          </p:stCondLst>
                                        </p:cTn>
                                        <p:tgtEl>
                                          <p:spTgt spid="15379"/>
                                        </p:tgtEl>
                                        <p:attrNameLst>
                                          <p:attrName>style.visibility</p:attrName>
                                        </p:attrNameLst>
                                      </p:cBhvr>
                                      <p:to>
                                        <p:strVal val="visible"/>
                                      </p:to>
                                    </p:set>
                                    <p:animEffect>
                                      <p:cBhvr>
                                        <p:cTn id="61" dur="500"/>
                                        <p:tgtEl>
                                          <p:spTgt spid="15379"/>
                                        </p:tgtEl>
                                      </p:cBhvr>
                                    </p:animEffect>
                                  </p:childTnLst>
                                </p:cTn>
                              </p:par>
                            </p:childTnLst>
                          </p:cTn>
                        </p:par>
                        <p:par>
                          <p:cTn id="62" fill="hold">
                            <p:stCondLst>
                              <p:cond delay="6250"/>
                            </p:stCondLst>
                            <p:childTnLst>
                              <p:par>
                                <p:cTn id="63" presetID="9" presetClass="entr" presetSubtype="0" fill="hold" grpId="0" nodeType="afterEffect">
                                  <p:stCondLst>
                                    <p:cond delay="0"/>
                                  </p:stCondLst>
                                  <p:childTnLst>
                                    <p:set>
                                      <p:cBhvr>
                                        <p:cTn id="64" dur="1" fill="hold">
                                          <p:stCondLst>
                                            <p:cond delay="0"/>
                                          </p:stCondLst>
                                        </p:cTn>
                                        <p:tgtEl>
                                          <p:spTgt spid="20"/>
                                        </p:tgtEl>
                                        <p:attrNameLst>
                                          <p:attrName>style.visibility</p:attrName>
                                        </p:attrNameLst>
                                      </p:cBhvr>
                                      <p:to>
                                        <p:strVal val="visible"/>
                                      </p:to>
                                    </p:set>
                                    <p:animEffect>
                                      <p:cBhvr>
                                        <p:cTn id="6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9" grpId="0" bldLvl="0" animBg="1" autoUpdateAnimBg="0"/>
      <p:bldP spid="15370" grpId="0" bldLvl="0" animBg="1" autoUpdateAnimBg="0"/>
      <p:bldP spid="15371" grpId="0" bldLvl="0" animBg="1" autoUpdateAnimBg="0"/>
      <p:bldP spid="15372" grpId="0" bldLvl="0" animBg="1" autoUpdateAnimBg="0"/>
      <p:bldP spid="15373" grpId="0" bldLvl="0" autoUpdateAnimBg="0"/>
      <p:bldP spid="15374" grpId="0" bldLvl="0" autoUpdateAnimBg="0"/>
      <p:bldP spid="15375" grpId="0" bldLvl="0" autoUpdateAnimBg="0"/>
      <p:bldP spid="15376" grpId="0" bldLvl="0" autoUpdateAnimBg="0"/>
      <p:bldP spid="15377" grpId="0" bldLvl="0" autoUpdateAnimBg="0"/>
      <p:bldP spid="15378" grpId="0" bldLvl="0" autoUpdateAnimBg="0"/>
      <p:bldP spid="15379" grpId="0" bldLvl="0" autoUpdateAnimBg="0"/>
      <p:bldP spid="15381" grpId="0" animBg="1"/>
      <p:bldP spid="15382" grpId="0" animBg="1"/>
      <p:bldP spid="15383" grpId="0" animBg="1"/>
      <p:bldP spid="15384" grpId="0" bldLvl="0" autoUpdateAnimBg="0"/>
      <p:bldP spid="20" grpId="0" bldLvl="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dirty="0">
              <a:solidFill>
                <a:srgbClr val="FFFFFF"/>
              </a:solidFill>
              <a:latin typeface="宋体" pitchFamily="2" charset="-122"/>
              <a:sym typeface="宋体" pitchFamily="2" charset="-122"/>
            </a:endParaRPr>
          </a:p>
        </p:txBody>
      </p:sp>
      <p:sp>
        <p:nvSpPr>
          <p:cNvPr id="26627"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6388" name="空心弧 2"/>
          <p:cNvSpPr>
            <a:spLocks noChangeArrowheads="1"/>
          </p:cNvSpPr>
          <p:nvPr/>
        </p:nvSpPr>
        <p:spPr bwMode="auto">
          <a:xfrm rot="-5400000">
            <a:off x="1217613" y="1692275"/>
            <a:ext cx="2198688" cy="2198687"/>
          </a:xfrm>
          <a:custGeom>
            <a:avLst/>
            <a:gdLst>
              <a:gd name="T0" fmla="*/ 1099344 w 21600"/>
              <a:gd name="T1" fmla="*/ 0 h 21600"/>
              <a:gd name="T2" fmla="*/ 220989 w 21600"/>
              <a:gd name="T3" fmla="*/ 1594659 h 21600"/>
              <a:gd name="T4" fmla="*/ 1099344 w 21600"/>
              <a:gd name="T5" fmla="*/ 182002 h 21600"/>
              <a:gd name="T6" fmla="*/ 1977700 w 21600"/>
              <a:gd name="T7" fmla="*/ 1594659 h 21600"/>
              <a:gd name="T8" fmla="*/ 0 60000 65536"/>
              <a:gd name="T9" fmla="*/ 0 60000 65536"/>
              <a:gd name="T10" fmla="*/ 0 60000 65536"/>
              <a:gd name="T11" fmla="*/ 0 60000 65536"/>
              <a:gd name="T12" fmla="*/ 0 w 21600"/>
              <a:gd name="T13" fmla="*/ 0 h 21600"/>
              <a:gd name="T14" fmla="*/ 21600 w 21600"/>
              <a:gd name="T15" fmla="*/ 13691 h 21600"/>
            </a:gdLst>
            <a:ahLst/>
            <a:cxnLst>
              <a:cxn ang="T8">
                <a:pos x="T0" y="T1"/>
              </a:cxn>
              <a:cxn ang="T9">
                <a:pos x="T2" y="T3"/>
              </a:cxn>
              <a:cxn ang="T10">
                <a:pos x="T4" y="T5"/>
              </a:cxn>
              <a:cxn ang="T11">
                <a:pos x="T6" y="T7"/>
              </a:cxn>
            </a:cxnLst>
            <a:rect l="T12" t="T13" r="T14" b="T15"/>
            <a:pathLst>
              <a:path w="21600" h="21600">
                <a:moveTo>
                  <a:pt x="2950" y="15226"/>
                </a:moveTo>
                <a:cubicBezTo>
                  <a:pt x="2188" y="13875"/>
                  <a:pt x="1788" y="12351"/>
                  <a:pt x="1788" y="10800"/>
                </a:cubicBezTo>
                <a:cubicBezTo>
                  <a:pt x="1788" y="5822"/>
                  <a:pt x="5822" y="1788"/>
                  <a:pt x="10800" y="1788"/>
                </a:cubicBezTo>
                <a:cubicBezTo>
                  <a:pt x="15777" y="1788"/>
                  <a:pt x="19812" y="5822"/>
                  <a:pt x="19812" y="10800"/>
                </a:cubicBezTo>
                <a:cubicBezTo>
                  <a:pt x="19812" y="12351"/>
                  <a:pt x="19411" y="13875"/>
                  <a:pt x="18649" y="15226"/>
                </a:cubicBezTo>
                <a:lnTo>
                  <a:pt x="20207" y="16105"/>
                </a:lnTo>
                <a:cubicBezTo>
                  <a:pt x="21120" y="14486"/>
                  <a:pt x="21600" y="12658"/>
                  <a:pt x="21600" y="10800"/>
                </a:cubicBezTo>
                <a:cubicBezTo>
                  <a:pt x="21600" y="4835"/>
                  <a:pt x="16764" y="0"/>
                  <a:pt x="10800" y="0"/>
                </a:cubicBezTo>
                <a:cubicBezTo>
                  <a:pt x="4835" y="0"/>
                  <a:pt x="0" y="4835"/>
                  <a:pt x="0" y="10800"/>
                </a:cubicBezTo>
                <a:cubicBezTo>
                  <a:pt x="-1" y="12658"/>
                  <a:pt x="479" y="14486"/>
                  <a:pt x="1392" y="16105"/>
                </a:cubicBezTo>
                <a:close/>
              </a:path>
            </a:pathLst>
          </a:cu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latin typeface="宋体" pitchFamily="2" charset="-122"/>
              <a:sym typeface="宋体" pitchFamily="2" charset="-122"/>
            </a:endParaRPr>
          </a:p>
        </p:txBody>
      </p:sp>
      <p:sp>
        <p:nvSpPr>
          <p:cNvPr id="16389" name="空心弧 3"/>
          <p:cNvSpPr>
            <a:spLocks noChangeArrowheads="1"/>
          </p:cNvSpPr>
          <p:nvPr/>
        </p:nvSpPr>
        <p:spPr bwMode="auto">
          <a:xfrm rot="-5173817">
            <a:off x="1394619" y="1870869"/>
            <a:ext cx="1824037" cy="1825625"/>
          </a:xfrm>
          <a:custGeom>
            <a:avLst/>
            <a:gdLst>
              <a:gd name="T0" fmla="*/ 912019 w 21600"/>
              <a:gd name="T1" fmla="*/ 0 h 21600"/>
              <a:gd name="T2" fmla="*/ 141025 w 21600"/>
              <a:gd name="T3" fmla="*/ 620966 h 21600"/>
              <a:gd name="T4" fmla="*/ 912019 w 21600"/>
              <a:gd name="T5" fmla="*/ 175801 h 21600"/>
              <a:gd name="T6" fmla="*/ 1683012 w 21600"/>
              <a:gd name="T7" fmla="*/ 620966 h 21600"/>
              <a:gd name="T8" fmla="*/ 0 60000 65536"/>
              <a:gd name="T9" fmla="*/ 0 60000 65536"/>
              <a:gd name="T10" fmla="*/ 0 60000 65536"/>
              <a:gd name="T11" fmla="*/ 0 60000 65536"/>
              <a:gd name="T12" fmla="*/ 0 w 21600"/>
              <a:gd name="T13" fmla="*/ 0 h 21600"/>
              <a:gd name="T14" fmla="*/ 21600 w 21600"/>
              <a:gd name="T15" fmla="*/ 3969 h 21600"/>
            </a:gdLst>
            <a:ahLst/>
            <a:cxnLst>
              <a:cxn ang="T8">
                <a:pos x="T0" y="T1"/>
              </a:cxn>
              <a:cxn ang="T9">
                <a:pos x="T2" y="T3"/>
              </a:cxn>
              <a:cxn ang="T10">
                <a:pos x="T4" y="T5"/>
              </a:cxn>
              <a:cxn ang="T11">
                <a:pos x="T6" y="T7"/>
              </a:cxn>
            </a:cxnLst>
            <a:rect l="T12" t="T13" r="T14" b="T15"/>
            <a:pathLst>
              <a:path w="21600" h="21600">
                <a:moveTo>
                  <a:pt x="2643" y="7715"/>
                </a:moveTo>
                <a:cubicBezTo>
                  <a:pt x="3926" y="4323"/>
                  <a:pt x="7173" y="2080"/>
                  <a:pt x="10799" y="2080"/>
                </a:cubicBezTo>
                <a:cubicBezTo>
                  <a:pt x="14426" y="2079"/>
                  <a:pt x="17673" y="4323"/>
                  <a:pt x="18956" y="7715"/>
                </a:cubicBezTo>
                <a:lnTo>
                  <a:pt x="20901" y="6979"/>
                </a:lnTo>
                <a:cubicBezTo>
                  <a:pt x="19313" y="2779"/>
                  <a:pt x="15290" y="0"/>
                  <a:pt x="10800" y="0"/>
                </a:cubicBezTo>
                <a:cubicBezTo>
                  <a:pt x="6309" y="-1"/>
                  <a:pt x="2286" y="2779"/>
                  <a:pt x="698" y="6979"/>
                </a:cubicBezTo>
                <a:close/>
              </a:path>
            </a:pathLst>
          </a:custGeom>
          <a:solidFill>
            <a:srgbClr val="97480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latin typeface="宋体" pitchFamily="2" charset="-122"/>
              <a:sym typeface="宋体" pitchFamily="2" charset="-122"/>
            </a:endParaRPr>
          </a:p>
        </p:txBody>
      </p:sp>
      <p:sp>
        <p:nvSpPr>
          <p:cNvPr id="16390" name="空心弧 4"/>
          <p:cNvSpPr>
            <a:spLocks noChangeArrowheads="1"/>
          </p:cNvSpPr>
          <p:nvPr/>
        </p:nvSpPr>
        <p:spPr bwMode="auto">
          <a:xfrm rot="-5400000">
            <a:off x="1017588" y="1512888"/>
            <a:ext cx="2560637" cy="2560637"/>
          </a:xfrm>
          <a:custGeom>
            <a:avLst/>
            <a:gdLst>
              <a:gd name="T0" fmla="*/ 1280319 w 21600"/>
              <a:gd name="T1" fmla="*/ 0 h 21600"/>
              <a:gd name="T2" fmla="*/ 670033 w 21600"/>
              <a:gd name="T3" fmla="*/ 2286198 h 21600"/>
              <a:gd name="T4" fmla="*/ 1280319 w 21600"/>
              <a:gd name="T5" fmla="*/ 207578 h 21600"/>
              <a:gd name="T6" fmla="*/ 1890603 w 21600"/>
              <a:gd name="T7" fmla="*/ 2286198 h 21600"/>
              <a:gd name="T8" fmla="*/ 0 60000 65536"/>
              <a:gd name="T9" fmla="*/ 0 60000 65536"/>
              <a:gd name="T10" fmla="*/ 0 60000 65536"/>
              <a:gd name="T11" fmla="*/ 0 60000 65536"/>
              <a:gd name="T12" fmla="*/ 0 w 21600"/>
              <a:gd name="T13" fmla="*/ 0 h 21600"/>
              <a:gd name="T14" fmla="*/ 21600 w 21600"/>
              <a:gd name="T15" fmla="*/ 18772 h 21600"/>
            </a:gdLst>
            <a:ahLst/>
            <a:cxnLst>
              <a:cxn ang="T8">
                <a:pos x="T0" y="T1"/>
              </a:cxn>
              <a:cxn ang="T9">
                <a:pos x="T2" y="T3"/>
              </a:cxn>
              <a:cxn ang="T10">
                <a:pos x="T4" y="T5"/>
              </a:cxn>
              <a:cxn ang="T11">
                <a:pos x="T6" y="T7"/>
              </a:cxn>
            </a:cxnLst>
            <a:rect l="T12" t="T13" r="T14" b="T15"/>
            <a:pathLst>
              <a:path w="21600" h="21600">
                <a:moveTo>
                  <a:pt x="6106" y="18536"/>
                </a:moveTo>
                <a:cubicBezTo>
                  <a:pt x="3402" y="16896"/>
                  <a:pt x="1751" y="13962"/>
                  <a:pt x="1751" y="10800"/>
                </a:cubicBezTo>
                <a:cubicBezTo>
                  <a:pt x="1751" y="5802"/>
                  <a:pt x="5802" y="1751"/>
                  <a:pt x="10800" y="1751"/>
                </a:cubicBezTo>
                <a:cubicBezTo>
                  <a:pt x="15797" y="1751"/>
                  <a:pt x="19849" y="5802"/>
                  <a:pt x="19849" y="10800"/>
                </a:cubicBezTo>
                <a:cubicBezTo>
                  <a:pt x="19849" y="13962"/>
                  <a:pt x="18197" y="16896"/>
                  <a:pt x="15493" y="18536"/>
                </a:cubicBezTo>
                <a:lnTo>
                  <a:pt x="16401" y="20033"/>
                </a:lnTo>
                <a:cubicBezTo>
                  <a:pt x="19628" y="18075"/>
                  <a:pt x="21600" y="14574"/>
                  <a:pt x="21600" y="10800"/>
                </a:cubicBezTo>
                <a:cubicBezTo>
                  <a:pt x="21600" y="4835"/>
                  <a:pt x="16764" y="0"/>
                  <a:pt x="10800" y="0"/>
                </a:cubicBezTo>
                <a:cubicBezTo>
                  <a:pt x="4835" y="0"/>
                  <a:pt x="0" y="4835"/>
                  <a:pt x="0" y="10800"/>
                </a:cubicBezTo>
                <a:cubicBezTo>
                  <a:pt x="-1" y="14574"/>
                  <a:pt x="1971" y="18075"/>
                  <a:pt x="5198" y="20033"/>
                </a:cubicBezTo>
                <a:close/>
              </a:path>
            </a:pathLst>
          </a:custGeom>
          <a:solidFill>
            <a:srgbClr val="FABF8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latin typeface="宋体" pitchFamily="2" charset="-122"/>
              <a:sym typeface="宋体" pitchFamily="2" charset="-122"/>
            </a:endParaRPr>
          </a:p>
        </p:txBody>
      </p:sp>
      <p:sp>
        <p:nvSpPr>
          <p:cNvPr id="16391" name="矩形 5"/>
          <p:cNvSpPr>
            <a:spLocks noChangeArrowheads="1"/>
          </p:cNvSpPr>
          <p:nvPr/>
        </p:nvSpPr>
        <p:spPr bwMode="auto">
          <a:xfrm>
            <a:off x="1645793" y="2426186"/>
            <a:ext cx="14877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2400" b="1" dirty="0">
                <a:solidFill>
                  <a:schemeClr val="bg1"/>
                </a:solidFill>
                <a:latin typeface="Calibri" pitchFamily="34" charset="0"/>
                <a:sym typeface="Calibri" pitchFamily="34" charset="0"/>
              </a:rPr>
              <a:t>主要</a:t>
            </a:r>
            <a:r>
              <a:rPr lang="zh-CN" altLang="en-US" sz="2400" b="1" dirty="0" smtClean="0">
                <a:solidFill>
                  <a:schemeClr val="bg1"/>
                </a:solidFill>
                <a:latin typeface="Calibri" pitchFamily="34" charset="0"/>
                <a:sym typeface="Calibri" pitchFamily="34" charset="0"/>
              </a:rPr>
              <a:t>流程</a:t>
            </a:r>
          </a:p>
        </p:txBody>
      </p:sp>
      <p:grpSp>
        <p:nvGrpSpPr>
          <p:cNvPr id="2" name="组合 34"/>
          <p:cNvGrpSpPr>
            <a:grpSpLocks/>
          </p:cNvGrpSpPr>
          <p:nvPr/>
        </p:nvGrpSpPr>
        <p:grpSpPr bwMode="auto">
          <a:xfrm>
            <a:off x="4500562" y="1197207"/>
            <a:ext cx="3811587" cy="666745"/>
            <a:chOff x="0" y="61857"/>
            <a:chExt cx="3811400" cy="665945"/>
          </a:xfrm>
        </p:grpSpPr>
        <p:sp>
          <p:nvSpPr>
            <p:cNvPr id="26642" name="矩形 22"/>
            <p:cNvSpPr>
              <a:spLocks noChangeArrowheads="1"/>
            </p:cNvSpPr>
            <p:nvPr/>
          </p:nvSpPr>
          <p:spPr bwMode="auto">
            <a:xfrm>
              <a:off x="94524" y="115574"/>
              <a:ext cx="360040" cy="230519"/>
            </a:xfrm>
            <a:prstGeom prst="rect">
              <a:avLst/>
            </a:prstGeom>
            <a:solidFill>
              <a:srgbClr val="FABF8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6643" name="TextBox 23"/>
            <p:cNvSpPr>
              <a:spLocks noChangeArrowheads="1"/>
            </p:cNvSpPr>
            <p:nvPr/>
          </p:nvSpPr>
          <p:spPr bwMode="auto">
            <a:xfrm>
              <a:off x="0" y="387477"/>
              <a:ext cx="3811400" cy="34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endParaRPr lang="zh-CN" altLang="en-US" sz="1200" dirty="0">
                <a:solidFill>
                  <a:srgbClr val="000000"/>
                </a:solidFill>
                <a:latin typeface="Calibri" pitchFamily="34" charset="0"/>
                <a:sym typeface="宋体" pitchFamily="2" charset="-122"/>
              </a:endParaRPr>
            </a:p>
          </p:txBody>
        </p:sp>
        <p:sp>
          <p:nvSpPr>
            <p:cNvPr id="26644" name="矩形 25"/>
            <p:cNvSpPr>
              <a:spLocks noChangeArrowheads="1"/>
            </p:cNvSpPr>
            <p:nvPr/>
          </p:nvSpPr>
          <p:spPr bwMode="auto">
            <a:xfrm>
              <a:off x="558601" y="61857"/>
              <a:ext cx="2021124" cy="338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b="1" dirty="0" smtClean="0">
                  <a:latin typeface="Calibri" pitchFamily="34" charset="0"/>
                  <a:sym typeface="宋体" pitchFamily="2" charset="-122"/>
                </a:rPr>
                <a:t>分词</a:t>
              </a:r>
              <a:endParaRPr lang="zh-CN" altLang="en-US" sz="1600" b="1" dirty="0">
                <a:latin typeface="Calibri" pitchFamily="34" charset="0"/>
                <a:sym typeface="宋体" pitchFamily="2" charset="-122"/>
              </a:endParaRPr>
            </a:p>
          </p:txBody>
        </p:sp>
      </p:grpSp>
      <p:grpSp>
        <p:nvGrpSpPr>
          <p:cNvPr id="3" name="组合 35"/>
          <p:cNvGrpSpPr>
            <a:grpSpLocks/>
          </p:cNvGrpSpPr>
          <p:nvPr/>
        </p:nvGrpSpPr>
        <p:grpSpPr bwMode="auto">
          <a:xfrm>
            <a:off x="4500562" y="2306092"/>
            <a:ext cx="3811587" cy="657648"/>
            <a:chOff x="0" y="70458"/>
            <a:chExt cx="3811399" cy="657867"/>
          </a:xfrm>
        </p:grpSpPr>
        <p:sp>
          <p:nvSpPr>
            <p:cNvPr id="26639" name="矩形 26"/>
            <p:cNvSpPr>
              <a:spLocks noChangeArrowheads="1"/>
            </p:cNvSpPr>
            <p:nvPr/>
          </p:nvSpPr>
          <p:spPr bwMode="auto">
            <a:xfrm>
              <a:off x="94524" y="115574"/>
              <a:ext cx="360040" cy="230519"/>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6640" name="TextBox 27"/>
            <p:cNvSpPr>
              <a:spLocks noChangeArrowheads="1"/>
            </p:cNvSpPr>
            <p:nvPr/>
          </p:nvSpPr>
          <p:spPr bwMode="auto">
            <a:xfrm>
              <a:off x="0" y="387477"/>
              <a:ext cx="3811399" cy="340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endParaRPr lang="zh-CN" altLang="en-US" sz="1200" dirty="0">
                <a:solidFill>
                  <a:srgbClr val="000000"/>
                </a:solidFill>
                <a:latin typeface="Calibri" pitchFamily="34" charset="0"/>
                <a:sym typeface="宋体" pitchFamily="2" charset="-122"/>
              </a:endParaRPr>
            </a:p>
          </p:txBody>
        </p:sp>
        <p:sp>
          <p:nvSpPr>
            <p:cNvPr id="26641" name="矩形 28"/>
            <p:cNvSpPr>
              <a:spLocks noChangeArrowheads="1"/>
            </p:cNvSpPr>
            <p:nvPr/>
          </p:nvSpPr>
          <p:spPr bwMode="auto">
            <a:xfrm>
              <a:off x="527762" y="70458"/>
              <a:ext cx="2021124" cy="338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b="1" dirty="0" smtClean="0">
                  <a:latin typeface="Calibri" pitchFamily="34" charset="0"/>
                  <a:sym typeface="Calibri" pitchFamily="34" charset="0"/>
                </a:rPr>
                <a:t>建立文档向量</a:t>
              </a:r>
              <a:endParaRPr lang="zh-CN" altLang="en-US" sz="1600" b="1" dirty="0">
                <a:latin typeface="Calibri" pitchFamily="34" charset="0"/>
                <a:sym typeface="宋体" pitchFamily="2" charset="-122"/>
              </a:endParaRPr>
            </a:p>
          </p:txBody>
        </p:sp>
      </p:grpSp>
      <p:grpSp>
        <p:nvGrpSpPr>
          <p:cNvPr id="4" name="组合 36"/>
          <p:cNvGrpSpPr>
            <a:grpSpLocks/>
          </p:cNvGrpSpPr>
          <p:nvPr/>
        </p:nvGrpSpPr>
        <p:grpSpPr bwMode="auto">
          <a:xfrm>
            <a:off x="4500563" y="3535136"/>
            <a:ext cx="3811587" cy="640996"/>
            <a:chOff x="0" y="87115"/>
            <a:chExt cx="3811398" cy="641210"/>
          </a:xfrm>
        </p:grpSpPr>
        <p:sp>
          <p:nvSpPr>
            <p:cNvPr id="26636" name="矩形 29"/>
            <p:cNvSpPr>
              <a:spLocks noChangeArrowheads="1"/>
            </p:cNvSpPr>
            <p:nvPr/>
          </p:nvSpPr>
          <p:spPr bwMode="auto">
            <a:xfrm>
              <a:off x="94523" y="115574"/>
              <a:ext cx="360040" cy="230519"/>
            </a:xfrm>
            <a:prstGeom prst="rect">
              <a:avLst/>
            </a:prstGeom>
            <a:solidFill>
              <a:srgbClr val="97480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6637" name="TextBox 30"/>
            <p:cNvSpPr>
              <a:spLocks noChangeArrowheads="1"/>
            </p:cNvSpPr>
            <p:nvPr/>
          </p:nvSpPr>
          <p:spPr bwMode="auto">
            <a:xfrm>
              <a:off x="0" y="387477"/>
              <a:ext cx="3811398" cy="340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endParaRPr lang="zh-CN" altLang="en-US" sz="1200" dirty="0">
                <a:solidFill>
                  <a:srgbClr val="000000"/>
                </a:solidFill>
                <a:latin typeface="Calibri" pitchFamily="34" charset="0"/>
                <a:sym typeface="宋体" pitchFamily="2" charset="-122"/>
              </a:endParaRPr>
            </a:p>
          </p:txBody>
        </p:sp>
        <p:sp>
          <p:nvSpPr>
            <p:cNvPr id="26638" name="矩形 31"/>
            <p:cNvSpPr>
              <a:spLocks noChangeArrowheads="1"/>
            </p:cNvSpPr>
            <p:nvPr/>
          </p:nvSpPr>
          <p:spPr bwMode="auto">
            <a:xfrm>
              <a:off x="558600" y="87115"/>
              <a:ext cx="2021124" cy="338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b="1" dirty="0" smtClean="0">
                  <a:latin typeface="Calibri" pitchFamily="34" charset="0"/>
                  <a:sym typeface="宋体" pitchFamily="2" charset="-122"/>
                </a:rPr>
                <a:t>近义词处理</a:t>
              </a:r>
              <a:endParaRPr lang="zh-CN" altLang="en-US" sz="1600" b="1" dirty="0">
                <a:latin typeface="Calibri" pitchFamily="34" charset="0"/>
                <a:sym typeface="宋体" pitchFamily="2" charset="-122"/>
              </a:endParaRPr>
            </a:p>
          </p:txBody>
        </p:sp>
      </p:grpSp>
      <p:sp>
        <p:nvSpPr>
          <p:cNvPr id="16404" name="矩形 33"/>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Calibri" pitchFamily="34" charset="0"/>
                <a:sym typeface="Calibri" pitchFamily="34" charset="0"/>
              </a:rPr>
              <a:t>数据预处理</a:t>
            </a:r>
            <a:endParaRPr lang="zh-CN" altLang="en-US" sz="2800" b="1" dirty="0">
              <a:solidFill>
                <a:schemeClr val="bg1"/>
              </a:solidFill>
              <a:latin typeface="Calibri" pitchFamily="34" charset="0"/>
              <a:sym typeface="宋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6404"/>
                                        </p:tgtEl>
                                        <p:attrNameLst>
                                          <p:attrName>style.visibility</p:attrName>
                                        </p:attrNameLst>
                                      </p:cBhvr>
                                      <p:to>
                                        <p:strVal val="visible"/>
                                      </p:to>
                                    </p:set>
                                    <p:anim calcmode="lin" valueType="num">
                                      <p:cBhvr>
                                        <p:cTn id="7" dur="750" fill="hold"/>
                                        <p:tgtEl>
                                          <p:spTgt spid="16404"/>
                                        </p:tgtEl>
                                        <p:attrNameLst>
                                          <p:attrName>ppt_x</p:attrName>
                                        </p:attrNameLst>
                                      </p:cBhvr>
                                      <p:tavLst>
                                        <p:tav tm="0">
                                          <p:val>
                                            <p:strVal val="0-#ppt_w/2"/>
                                          </p:val>
                                        </p:tav>
                                        <p:tav tm="100000">
                                          <p:val>
                                            <p:strVal val="#ppt_x"/>
                                          </p:val>
                                        </p:tav>
                                      </p:tavLst>
                                    </p:anim>
                                    <p:anim calcmode="lin" valueType="num">
                                      <p:cBhvr>
                                        <p:cTn id="8" dur="750" fill="hold"/>
                                        <p:tgtEl>
                                          <p:spTgt spid="16404"/>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18" presetClass="entr" presetSubtype="12" fill="hold" grpId="0" nodeType="afterEffect">
                                  <p:stCondLst>
                                    <p:cond delay="0"/>
                                  </p:stCondLst>
                                  <p:childTnLst>
                                    <p:set>
                                      <p:cBhvr>
                                        <p:cTn id="11" dur="1" fill="hold">
                                          <p:stCondLst>
                                            <p:cond delay="0"/>
                                          </p:stCondLst>
                                        </p:cTn>
                                        <p:tgtEl>
                                          <p:spTgt spid="16389"/>
                                        </p:tgtEl>
                                        <p:attrNameLst>
                                          <p:attrName>style.visibility</p:attrName>
                                        </p:attrNameLst>
                                      </p:cBhvr>
                                      <p:to>
                                        <p:strVal val="visible"/>
                                      </p:to>
                                    </p:set>
                                    <p:animEffect>
                                      <p:cBhvr>
                                        <p:cTn id="12" dur="750"/>
                                        <p:tgtEl>
                                          <p:spTgt spid="16389"/>
                                        </p:tgtEl>
                                      </p:cBhvr>
                                    </p:animEffect>
                                  </p:childTnLst>
                                </p:cTn>
                              </p:par>
                            </p:childTnLst>
                          </p:cTn>
                        </p:par>
                        <p:par>
                          <p:cTn id="13" fill="hold" nodeType="afterGroup">
                            <p:stCondLst>
                              <p:cond delay="1500"/>
                            </p:stCondLst>
                            <p:childTnLst>
                              <p:par>
                                <p:cTn id="14" presetID="18" presetClass="entr" presetSubtype="12" fill="hold" grpId="0" nodeType="afterEffect">
                                  <p:stCondLst>
                                    <p:cond delay="0"/>
                                  </p:stCondLst>
                                  <p:childTnLst>
                                    <p:set>
                                      <p:cBhvr>
                                        <p:cTn id="15" dur="1" fill="hold">
                                          <p:stCondLst>
                                            <p:cond delay="0"/>
                                          </p:stCondLst>
                                        </p:cTn>
                                        <p:tgtEl>
                                          <p:spTgt spid="16388"/>
                                        </p:tgtEl>
                                        <p:attrNameLst>
                                          <p:attrName>style.visibility</p:attrName>
                                        </p:attrNameLst>
                                      </p:cBhvr>
                                      <p:to>
                                        <p:strVal val="visible"/>
                                      </p:to>
                                    </p:set>
                                    <p:animEffect>
                                      <p:cBhvr>
                                        <p:cTn id="16" dur="750"/>
                                        <p:tgtEl>
                                          <p:spTgt spid="16388"/>
                                        </p:tgtEl>
                                      </p:cBhvr>
                                    </p:animEffect>
                                  </p:childTnLst>
                                </p:cTn>
                              </p:par>
                            </p:childTnLst>
                          </p:cTn>
                        </p:par>
                        <p:par>
                          <p:cTn id="17" fill="hold" nodeType="afterGroup">
                            <p:stCondLst>
                              <p:cond delay="2250"/>
                            </p:stCondLst>
                            <p:childTnLst>
                              <p:par>
                                <p:cTn id="18" presetID="18" presetClass="entr" presetSubtype="12" fill="hold" grpId="0" nodeType="afterEffect">
                                  <p:stCondLst>
                                    <p:cond delay="0"/>
                                  </p:stCondLst>
                                  <p:childTnLst>
                                    <p:set>
                                      <p:cBhvr>
                                        <p:cTn id="19" dur="1" fill="hold">
                                          <p:stCondLst>
                                            <p:cond delay="0"/>
                                          </p:stCondLst>
                                        </p:cTn>
                                        <p:tgtEl>
                                          <p:spTgt spid="16390"/>
                                        </p:tgtEl>
                                        <p:attrNameLst>
                                          <p:attrName>style.visibility</p:attrName>
                                        </p:attrNameLst>
                                      </p:cBhvr>
                                      <p:to>
                                        <p:strVal val="visible"/>
                                      </p:to>
                                    </p:set>
                                    <p:animEffect>
                                      <p:cBhvr>
                                        <p:cTn id="20" dur="750"/>
                                        <p:tgtEl>
                                          <p:spTgt spid="16390"/>
                                        </p:tgtEl>
                                      </p:cBhvr>
                                    </p:animEffect>
                                  </p:childTnLst>
                                </p:cTn>
                              </p:par>
                            </p:childTnLst>
                          </p:cTn>
                        </p:par>
                        <p:par>
                          <p:cTn id="21" fill="hold" nodeType="afterGroup">
                            <p:stCondLst>
                              <p:cond delay="3000"/>
                            </p:stCondLst>
                            <p:childTnLst>
                              <p:par>
                                <p:cTn id="22" presetID="9" presetClass="entr" presetSubtype="0" fill="hold" grpId="0" nodeType="afterEffect">
                                  <p:stCondLst>
                                    <p:cond delay="0"/>
                                  </p:stCondLst>
                                  <p:childTnLst>
                                    <p:set>
                                      <p:cBhvr>
                                        <p:cTn id="23" dur="1" fill="hold">
                                          <p:stCondLst>
                                            <p:cond delay="0"/>
                                          </p:stCondLst>
                                        </p:cTn>
                                        <p:tgtEl>
                                          <p:spTgt spid="16391"/>
                                        </p:tgtEl>
                                        <p:attrNameLst>
                                          <p:attrName>style.visibility</p:attrName>
                                        </p:attrNameLst>
                                      </p:cBhvr>
                                      <p:to>
                                        <p:strVal val="visible"/>
                                      </p:to>
                                    </p:set>
                                    <p:animEffect>
                                      <p:cBhvr>
                                        <p:cTn id="24" dur="500"/>
                                        <p:tgtEl>
                                          <p:spTgt spid="16391"/>
                                        </p:tgtEl>
                                      </p:cBhvr>
                                    </p:animEffect>
                                  </p:childTnLst>
                                </p:cTn>
                              </p:par>
                            </p:childTnLst>
                          </p:cTn>
                        </p:par>
                        <p:par>
                          <p:cTn id="25" fill="hold" nodeType="afterGroup">
                            <p:stCondLst>
                              <p:cond delay="3500"/>
                            </p:stCondLst>
                            <p:childTnLst>
                              <p:par>
                                <p:cTn id="26" presetID="42" presetClass="entr" presetSubtype="0"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p:cBhvr>
                                        <p:cTn id="28" dur="750"/>
                                        <p:tgtEl>
                                          <p:spTgt spid="2"/>
                                        </p:tgtEl>
                                      </p:cBhvr>
                                    </p:animEffect>
                                    <p:anim calcmode="lin" valueType="num">
                                      <p:cBhvr>
                                        <p:cTn id="29" dur="750" fill="hold"/>
                                        <p:tgtEl>
                                          <p:spTgt spid="2"/>
                                        </p:tgtEl>
                                        <p:attrNameLst>
                                          <p:attrName>ppt_x</p:attrName>
                                        </p:attrNameLst>
                                      </p:cBhvr>
                                      <p:tavLst>
                                        <p:tav tm="0">
                                          <p:val>
                                            <p:strVal val="#ppt_x"/>
                                          </p:val>
                                        </p:tav>
                                        <p:tav tm="100000">
                                          <p:val>
                                            <p:strVal val="#ppt_x"/>
                                          </p:val>
                                        </p:tav>
                                      </p:tavLst>
                                    </p:anim>
                                    <p:anim calcmode="lin" valueType="num">
                                      <p:cBhvr>
                                        <p:cTn id="30" dur="750" fill="hold"/>
                                        <p:tgtEl>
                                          <p:spTgt spid="2"/>
                                        </p:tgtEl>
                                        <p:attrNameLst>
                                          <p:attrName>ppt_y</p:attrName>
                                        </p:attrNameLst>
                                      </p:cBhvr>
                                      <p:tavLst>
                                        <p:tav tm="0">
                                          <p:val>
                                            <p:strVal val="#ppt_y+.1"/>
                                          </p:val>
                                        </p:tav>
                                        <p:tav tm="100000">
                                          <p:val>
                                            <p:strVal val="#ppt_y"/>
                                          </p:val>
                                        </p:tav>
                                      </p:tavLst>
                                    </p:anim>
                                  </p:childTnLst>
                                </p:cTn>
                              </p:par>
                            </p:childTnLst>
                          </p:cTn>
                        </p:par>
                        <p:par>
                          <p:cTn id="31" fill="hold" nodeType="afterGroup">
                            <p:stCondLst>
                              <p:cond delay="4250"/>
                            </p:stCondLst>
                            <p:childTnLst>
                              <p:par>
                                <p:cTn id="32" presetID="42" presetClass="entr" presetSubtype="0" fill="hold" nodeType="afterEffect">
                                  <p:stCondLst>
                                    <p:cond delay="0"/>
                                  </p:stCondLst>
                                  <p:childTnLst>
                                    <p:set>
                                      <p:cBhvr>
                                        <p:cTn id="33" dur="1" fill="hold">
                                          <p:stCondLst>
                                            <p:cond delay="0"/>
                                          </p:stCondLst>
                                        </p:cTn>
                                        <p:tgtEl>
                                          <p:spTgt spid="3"/>
                                        </p:tgtEl>
                                        <p:attrNameLst>
                                          <p:attrName>style.visibility</p:attrName>
                                        </p:attrNameLst>
                                      </p:cBhvr>
                                      <p:to>
                                        <p:strVal val="visible"/>
                                      </p:to>
                                    </p:set>
                                    <p:animEffect>
                                      <p:cBhvr>
                                        <p:cTn id="34" dur="750"/>
                                        <p:tgtEl>
                                          <p:spTgt spid="3"/>
                                        </p:tgtEl>
                                      </p:cBhvr>
                                    </p:animEffect>
                                    <p:anim calcmode="lin" valueType="num">
                                      <p:cBhvr>
                                        <p:cTn id="35" dur="750" fill="hold"/>
                                        <p:tgtEl>
                                          <p:spTgt spid="3"/>
                                        </p:tgtEl>
                                        <p:attrNameLst>
                                          <p:attrName>ppt_x</p:attrName>
                                        </p:attrNameLst>
                                      </p:cBhvr>
                                      <p:tavLst>
                                        <p:tav tm="0">
                                          <p:val>
                                            <p:strVal val="#ppt_x"/>
                                          </p:val>
                                        </p:tav>
                                        <p:tav tm="100000">
                                          <p:val>
                                            <p:strVal val="#ppt_x"/>
                                          </p:val>
                                        </p:tav>
                                      </p:tavLst>
                                    </p:anim>
                                    <p:anim calcmode="lin" valueType="num">
                                      <p:cBhvr>
                                        <p:cTn id="36" dur="750" fill="hold"/>
                                        <p:tgtEl>
                                          <p:spTgt spid="3"/>
                                        </p:tgtEl>
                                        <p:attrNameLst>
                                          <p:attrName>ppt_y</p:attrName>
                                        </p:attrNameLst>
                                      </p:cBhvr>
                                      <p:tavLst>
                                        <p:tav tm="0">
                                          <p:val>
                                            <p:strVal val="#ppt_y+.1"/>
                                          </p:val>
                                        </p:tav>
                                        <p:tav tm="100000">
                                          <p:val>
                                            <p:strVal val="#ppt_y"/>
                                          </p:val>
                                        </p:tav>
                                      </p:tavLst>
                                    </p:anim>
                                  </p:childTnLst>
                                </p:cTn>
                              </p:par>
                            </p:childTnLst>
                          </p:cTn>
                        </p:par>
                        <p:par>
                          <p:cTn id="37" fill="hold" nodeType="afterGroup">
                            <p:stCondLst>
                              <p:cond delay="5000"/>
                            </p:stCondLst>
                            <p:childTnLst>
                              <p:par>
                                <p:cTn id="38" presetID="42" presetClass="entr" presetSubtype="0" fill="hold" nodeType="afterEffect">
                                  <p:stCondLst>
                                    <p:cond delay="0"/>
                                  </p:stCondLst>
                                  <p:childTnLst>
                                    <p:set>
                                      <p:cBhvr>
                                        <p:cTn id="39" dur="1" fill="hold">
                                          <p:stCondLst>
                                            <p:cond delay="0"/>
                                          </p:stCondLst>
                                        </p:cTn>
                                        <p:tgtEl>
                                          <p:spTgt spid="4"/>
                                        </p:tgtEl>
                                        <p:attrNameLst>
                                          <p:attrName>style.visibility</p:attrName>
                                        </p:attrNameLst>
                                      </p:cBhvr>
                                      <p:to>
                                        <p:strVal val="visible"/>
                                      </p:to>
                                    </p:set>
                                    <p:animEffect>
                                      <p:cBhvr>
                                        <p:cTn id="40" dur="750"/>
                                        <p:tgtEl>
                                          <p:spTgt spid="4"/>
                                        </p:tgtEl>
                                      </p:cBhvr>
                                    </p:animEffect>
                                    <p:anim calcmode="lin" valueType="num">
                                      <p:cBhvr>
                                        <p:cTn id="41" dur="750" fill="hold"/>
                                        <p:tgtEl>
                                          <p:spTgt spid="4"/>
                                        </p:tgtEl>
                                        <p:attrNameLst>
                                          <p:attrName>ppt_x</p:attrName>
                                        </p:attrNameLst>
                                      </p:cBhvr>
                                      <p:tavLst>
                                        <p:tav tm="0">
                                          <p:val>
                                            <p:strVal val="#ppt_x"/>
                                          </p:val>
                                        </p:tav>
                                        <p:tav tm="100000">
                                          <p:val>
                                            <p:strVal val="#ppt_x"/>
                                          </p:val>
                                        </p:tav>
                                      </p:tavLst>
                                    </p:anim>
                                    <p:anim calcmode="lin" valueType="num">
                                      <p:cBhvr>
                                        <p:cTn id="42" dur="7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8" grpId="0" bldLvl="0" animBg="1" autoUpdateAnimBg="0"/>
      <p:bldP spid="16389" grpId="0" bldLvl="0" animBg="1" autoUpdateAnimBg="0"/>
      <p:bldP spid="16390" grpId="0" bldLvl="0" animBg="1" autoUpdateAnimBg="0"/>
      <p:bldP spid="16391" grpId="0" bldLvl="0" autoUpdateAnimBg="0"/>
      <p:bldP spid="16404" grpId="0" bldLvl="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矩形 6"/>
          <p:cNvSpPr>
            <a:spLocks noChangeArrowheads="1"/>
          </p:cNvSpPr>
          <p:nvPr/>
        </p:nvSpPr>
        <p:spPr bwMode="auto">
          <a:xfrm>
            <a:off x="0" y="633666"/>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5603"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5369" name="等腰三角形 6"/>
          <p:cNvSpPr>
            <a:spLocks noChangeArrowheads="1"/>
          </p:cNvSpPr>
          <p:nvPr/>
        </p:nvSpPr>
        <p:spPr bwMode="auto">
          <a:xfrm flipV="1">
            <a:off x="1203325" y="14142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0" name="等腰三角形 7"/>
          <p:cNvSpPr>
            <a:spLocks noChangeArrowheads="1"/>
          </p:cNvSpPr>
          <p:nvPr/>
        </p:nvSpPr>
        <p:spPr bwMode="auto">
          <a:xfrm flipV="1">
            <a:off x="3203575" y="14142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1" name="等腰三角形 8"/>
          <p:cNvSpPr>
            <a:spLocks noChangeArrowheads="1"/>
          </p:cNvSpPr>
          <p:nvPr/>
        </p:nvSpPr>
        <p:spPr bwMode="auto">
          <a:xfrm flipV="1">
            <a:off x="5303838" y="1414240"/>
            <a:ext cx="303212"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2" name="等腰三角形 9"/>
          <p:cNvSpPr>
            <a:spLocks noChangeArrowheads="1"/>
          </p:cNvSpPr>
          <p:nvPr/>
        </p:nvSpPr>
        <p:spPr bwMode="auto">
          <a:xfrm flipV="1">
            <a:off x="7392988" y="14142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3" name="TextBox 10"/>
          <p:cNvSpPr>
            <a:spLocks noChangeArrowheads="1"/>
          </p:cNvSpPr>
          <p:nvPr/>
        </p:nvSpPr>
        <p:spPr bwMode="auto">
          <a:xfrm>
            <a:off x="346075" y="1947640"/>
            <a:ext cx="2020888"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从</a:t>
            </a:r>
            <a:r>
              <a:rPr lang="en-US" altLang="zh-CN" sz="1200" dirty="0" err="1" smtClean="0">
                <a:solidFill>
                  <a:srgbClr val="000000"/>
                </a:solidFill>
                <a:latin typeface="Calibri" pitchFamily="34" charset="0"/>
                <a:sym typeface="宋体" pitchFamily="2" charset="-122"/>
              </a:rPr>
              <a:t>hdfs</a:t>
            </a:r>
            <a:r>
              <a:rPr lang="zh-CN" altLang="en-US" sz="1200" dirty="0" smtClean="0">
                <a:solidFill>
                  <a:srgbClr val="000000"/>
                </a:solidFill>
                <a:latin typeface="Calibri" pitchFamily="34" charset="0"/>
                <a:sym typeface="宋体" pitchFamily="2" charset="-122"/>
              </a:rPr>
              <a:t>中读取预处理建立的文档向量，并以简单的相似度计算方式进行</a:t>
            </a:r>
            <a:r>
              <a:rPr lang="en-US" altLang="zh-CN" sz="1200" dirty="0" smtClean="0">
                <a:solidFill>
                  <a:srgbClr val="000000"/>
                </a:solidFill>
                <a:latin typeface="Calibri" pitchFamily="34" charset="0"/>
                <a:sym typeface="宋体" pitchFamily="2" charset="-122"/>
              </a:rPr>
              <a:t>canopy</a:t>
            </a:r>
            <a:r>
              <a:rPr lang="zh-CN" altLang="en-US" sz="1200" dirty="0" smtClean="0">
                <a:solidFill>
                  <a:srgbClr val="000000"/>
                </a:solidFill>
                <a:latin typeface="Calibri" pitchFamily="34" charset="0"/>
                <a:sym typeface="宋体" pitchFamily="2" charset="-122"/>
              </a:rPr>
              <a:t>聚类。</a:t>
            </a:r>
            <a:endParaRPr lang="en-US" altLang="zh-CN" sz="1200" dirty="0" smtClean="0">
              <a:solidFill>
                <a:srgbClr val="000000"/>
              </a:solidFill>
              <a:latin typeface="Calibri" pitchFamily="34" charset="0"/>
              <a:sym typeface="宋体" pitchFamily="2" charset="-122"/>
            </a:endParaRPr>
          </a:p>
          <a:p>
            <a:pPr>
              <a:lnSpc>
                <a:spcPct val="150000"/>
              </a:lnSpc>
              <a:buClr>
                <a:srgbClr val="E36C09"/>
              </a:buClr>
            </a:pPr>
            <a:r>
              <a:rPr lang="zh-CN" altLang="en-US" sz="1200" dirty="0" smtClean="0">
                <a:solidFill>
                  <a:srgbClr val="000000"/>
                </a:solidFill>
                <a:latin typeface="Calibri" pitchFamily="34" charset="0"/>
                <a:sym typeface="宋体" pitchFamily="2" charset="-122"/>
              </a:rPr>
              <a:t>为了避免直接</a:t>
            </a:r>
            <a:r>
              <a:rPr lang="en-US" altLang="zh-CN" sz="1200" dirty="0" smtClean="0">
                <a:solidFill>
                  <a:srgbClr val="000000"/>
                </a:solidFill>
                <a:latin typeface="Calibri" pitchFamily="34" charset="0"/>
                <a:sym typeface="宋体" pitchFamily="2" charset="-122"/>
              </a:rPr>
              <a:t>k-means</a:t>
            </a:r>
            <a:r>
              <a:rPr lang="zh-CN" altLang="en-US" sz="1200" dirty="0" smtClean="0">
                <a:solidFill>
                  <a:srgbClr val="000000"/>
                </a:solidFill>
                <a:latin typeface="Calibri" pitchFamily="34" charset="0"/>
                <a:sym typeface="宋体" pitchFamily="2" charset="-122"/>
              </a:rPr>
              <a:t>聚类时</a:t>
            </a:r>
            <a:r>
              <a:rPr lang="en-US" altLang="zh-CN" sz="1200" dirty="0" smtClean="0">
                <a:solidFill>
                  <a:srgbClr val="000000"/>
                </a:solidFill>
                <a:latin typeface="Calibri" pitchFamily="34" charset="0"/>
                <a:sym typeface="宋体" pitchFamily="2" charset="-122"/>
              </a:rPr>
              <a:t>k</a:t>
            </a:r>
            <a:r>
              <a:rPr lang="zh-CN" altLang="en-US" sz="1200" dirty="0" smtClean="0">
                <a:solidFill>
                  <a:srgbClr val="000000"/>
                </a:solidFill>
                <a:latin typeface="Calibri" pitchFamily="34" charset="0"/>
                <a:sym typeface="宋体" pitchFamily="2" charset="-122"/>
              </a:rPr>
              <a:t>值选取不当所带来的误差</a:t>
            </a:r>
            <a:endParaRPr lang="zh-CN" altLang="en-US" sz="1200" dirty="0">
              <a:solidFill>
                <a:srgbClr val="000000"/>
              </a:solidFill>
              <a:latin typeface="Calibri" pitchFamily="34" charset="0"/>
              <a:sym typeface="宋体" pitchFamily="2" charset="-122"/>
            </a:endParaRPr>
          </a:p>
        </p:txBody>
      </p:sp>
      <p:sp>
        <p:nvSpPr>
          <p:cNvPr id="15374" name="矩形 11"/>
          <p:cNvSpPr>
            <a:spLocks noChangeArrowheads="1"/>
          </p:cNvSpPr>
          <p:nvPr/>
        </p:nvSpPr>
        <p:spPr bwMode="auto">
          <a:xfrm>
            <a:off x="346075" y="1676178"/>
            <a:ext cx="20208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b="1" dirty="0" smtClean="0">
                <a:latin typeface="Calibri" pitchFamily="34" charset="0"/>
                <a:sym typeface="Calibri" pitchFamily="34" charset="0"/>
              </a:rPr>
              <a:t>Canopy</a:t>
            </a:r>
            <a:r>
              <a:rPr lang="zh-CN" altLang="en-US" b="1" dirty="0" smtClean="0">
                <a:latin typeface="Calibri" pitchFamily="34" charset="0"/>
                <a:sym typeface="Calibri" pitchFamily="34" charset="0"/>
              </a:rPr>
              <a:t>聚类</a:t>
            </a:r>
            <a:endParaRPr lang="zh-CN" altLang="en-US" b="1" dirty="0">
              <a:latin typeface="Calibri" pitchFamily="34" charset="0"/>
              <a:sym typeface="宋体" pitchFamily="2" charset="-122"/>
            </a:endParaRPr>
          </a:p>
        </p:txBody>
      </p:sp>
      <p:sp>
        <p:nvSpPr>
          <p:cNvPr id="15375" name="TextBox 12"/>
          <p:cNvSpPr>
            <a:spLocks noChangeArrowheads="1"/>
          </p:cNvSpPr>
          <p:nvPr/>
        </p:nvSpPr>
        <p:spPr bwMode="auto">
          <a:xfrm>
            <a:off x="2366417" y="2119685"/>
            <a:ext cx="202088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以</a:t>
            </a:r>
            <a:r>
              <a:rPr lang="en-US" altLang="zh-CN" sz="1200" dirty="0" smtClean="0">
                <a:solidFill>
                  <a:srgbClr val="000000"/>
                </a:solidFill>
                <a:latin typeface="Calibri" pitchFamily="34" charset="0"/>
                <a:sym typeface="宋体" pitchFamily="2" charset="-122"/>
              </a:rPr>
              <a:t>canopy</a:t>
            </a:r>
            <a:r>
              <a:rPr lang="zh-CN" altLang="en-US" sz="1200" dirty="0" smtClean="0">
                <a:solidFill>
                  <a:srgbClr val="000000"/>
                </a:solidFill>
                <a:latin typeface="Calibri" pitchFamily="34" charset="0"/>
                <a:sym typeface="宋体" pitchFamily="2" charset="-122"/>
              </a:rPr>
              <a:t>聚类的初步结果做为</a:t>
            </a:r>
            <a:r>
              <a:rPr lang="en-US" altLang="zh-CN" sz="1200" dirty="0" smtClean="0">
                <a:solidFill>
                  <a:srgbClr val="000000"/>
                </a:solidFill>
                <a:latin typeface="Calibri" pitchFamily="34" charset="0"/>
                <a:sym typeface="宋体" pitchFamily="2" charset="-122"/>
              </a:rPr>
              <a:t>k-means</a:t>
            </a:r>
            <a:r>
              <a:rPr lang="zh-CN" altLang="en-US" sz="1200" dirty="0" smtClean="0">
                <a:solidFill>
                  <a:srgbClr val="000000"/>
                </a:solidFill>
                <a:latin typeface="Calibri" pitchFamily="34" charset="0"/>
                <a:sym typeface="宋体" pitchFamily="2" charset="-122"/>
              </a:rPr>
              <a:t>聚类的输入。进行细化的迭代聚类。</a:t>
            </a:r>
            <a:endParaRPr lang="zh-CN" altLang="en-US" sz="1200" dirty="0">
              <a:solidFill>
                <a:srgbClr val="000000"/>
              </a:solidFill>
              <a:latin typeface="Calibri" pitchFamily="34" charset="0"/>
              <a:sym typeface="宋体" pitchFamily="2" charset="-122"/>
            </a:endParaRPr>
          </a:p>
        </p:txBody>
      </p:sp>
      <p:sp>
        <p:nvSpPr>
          <p:cNvPr id="15376" name="矩形 13"/>
          <p:cNvSpPr>
            <a:spLocks noChangeArrowheads="1"/>
          </p:cNvSpPr>
          <p:nvPr/>
        </p:nvSpPr>
        <p:spPr bwMode="auto">
          <a:xfrm>
            <a:off x="2346325" y="1676178"/>
            <a:ext cx="20208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b="1" dirty="0" smtClean="0">
                <a:latin typeface="Calibri" pitchFamily="34" charset="0"/>
                <a:sym typeface="Calibri" pitchFamily="34" charset="0"/>
              </a:rPr>
              <a:t>K-means</a:t>
            </a:r>
            <a:r>
              <a:rPr lang="zh-CN" altLang="en-US" b="1" dirty="0" smtClean="0">
                <a:latin typeface="Calibri" pitchFamily="34" charset="0"/>
                <a:sym typeface="Calibri" pitchFamily="34" charset="0"/>
              </a:rPr>
              <a:t>聚类</a:t>
            </a:r>
            <a:endParaRPr lang="zh-CN" altLang="en-US" b="1" dirty="0">
              <a:latin typeface="Calibri" pitchFamily="34" charset="0"/>
              <a:sym typeface="宋体" pitchFamily="2" charset="-122"/>
            </a:endParaRPr>
          </a:p>
        </p:txBody>
      </p:sp>
      <p:sp>
        <p:nvSpPr>
          <p:cNvPr id="15377" name="TextBox 14"/>
          <p:cNvSpPr>
            <a:spLocks noChangeArrowheads="1"/>
          </p:cNvSpPr>
          <p:nvPr/>
        </p:nvSpPr>
        <p:spPr bwMode="auto">
          <a:xfrm>
            <a:off x="4445000" y="1967396"/>
            <a:ext cx="202247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将聚类结果与历史话题进行相似度计算，实现话题的追踪监测和事件热度趋势的分析</a:t>
            </a:r>
            <a:endParaRPr lang="zh-CN" altLang="en-US" sz="1200" dirty="0">
              <a:solidFill>
                <a:srgbClr val="000000"/>
              </a:solidFill>
              <a:latin typeface="Calibri" pitchFamily="34" charset="0"/>
              <a:sym typeface="宋体" pitchFamily="2" charset="-122"/>
            </a:endParaRPr>
          </a:p>
        </p:txBody>
      </p:sp>
      <p:sp>
        <p:nvSpPr>
          <p:cNvPr id="15378" name="矩形 15"/>
          <p:cNvSpPr>
            <a:spLocks noChangeArrowheads="1"/>
          </p:cNvSpPr>
          <p:nvPr/>
        </p:nvSpPr>
        <p:spPr bwMode="auto">
          <a:xfrm>
            <a:off x="4254480" y="1676178"/>
            <a:ext cx="25368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b="1" dirty="0" smtClean="0">
                <a:latin typeface="Calibri" pitchFamily="34" charset="0"/>
                <a:sym typeface="宋体" pitchFamily="2" charset="-122"/>
              </a:rPr>
              <a:t>话题追踪，事件归类</a:t>
            </a:r>
            <a:endParaRPr lang="zh-CN" altLang="en-US" b="1" dirty="0">
              <a:latin typeface="Calibri" pitchFamily="34" charset="0"/>
              <a:sym typeface="宋体" pitchFamily="2" charset="-122"/>
            </a:endParaRPr>
          </a:p>
        </p:txBody>
      </p:sp>
      <p:sp>
        <p:nvSpPr>
          <p:cNvPr id="15379" name="TextBox 16"/>
          <p:cNvSpPr>
            <a:spLocks noChangeArrowheads="1"/>
          </p:cNvSpPr>
          <p:nvPr/>
        </p:nvSpPr>
        <p:spPr bwMode="auto">
          <a:xfrm>
            <a:off x="6534150" y="1947640"/>
            <a:ext cx="202247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通过词的情感极性识别文本的情感倾向，识别话题相关联的热点人物。</a:t>
            </a:r>
            <a:endParaRPr lang="zh-CN" altLang="en-US" sz="1200" dirty="0">
              <a:solidFill>
                <a:srgbClr val="000000"/>
              </a:solidFill>
              <a:latin typeface="Calibri" pitchFamily="34" charset="0"/>
              <a:sym typeface="宋体" pitchFamily="2" charset="-122"/>
            </a:endParaRPr>
          </a:p>
        </p:txBody>
      </p:sp>
      <p:sp>
        <p:nvSpPr>
          <p:cNvPr id="15381" name="直接连接符 19"/>
          <p:cNvSpPr>
            <a:spLocks noChangeShapeType="1"/>
          </p:cNvSpPr>
          <p:nvPr/>
        </p:nvSpPr>
        <p:spPr bwMode="auto">
          <a:xfrm flipV="1">
            <a:off x="2266950" y="1947640"/>
            <a:ext cx="1588" cy="1095375"/>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2" name="直接连接符 20"/>
          <p:cNvSpPr>
            <a:spLocks noChangeShapeType="1"/>
          </p:cNvSpPr>
          <p:nvPr/>
        </p:nvSpPr>
        <p:spPr bwMode="auto">
          <a:xfrm flipV="1">
            <a:off x="4364038" y="1947640"/>
            <a:ext cx="1587" cy="1095375"/>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3" name="直接连接符 21"/>
          <p:cNvSpPr>
            <a:spLocks noChangeShapeType="1"/>
          </p:cNvSpPr>
          <p:nvPr/>
        </p:nvSpPr>
        <p:spPr bwMode="auto">
          <a:xfrm flipV="1">
            <a:off x="6465888" y="1947640"/>
            <a:ext cx="1587" cy="1095375"/>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4" name="矩形 23"/>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smtClean="0">
                <a:solidFill>
                  <a:schemeClr val="bg1"/>
                </a:solidFill>
                <a:latin typeface="Calibri" pitchFamily="34" charset="0"/>
                <a:sym typeface="宋体" pitchFamily="2" charset="-122"/>
              </a:rPr>
              <a:t>聚类</a:t>
            </a:r>
            <a:r>
              <a:rPr lang="en-US" altLang="zh-CN" sz="2800" b="1" dirty="0" smtClean="0">
                <a:solidFill>
                  <a:schemeClr val="bg1"/>
                </a:solidFill>
                <a:latin typeface="Calibri" pitchFamily="34" charset="0"/>
                <a:sym typeface="宋体" pitchFamily="2" charset="-122"/>
              </a:rPr>
              <a:t>&amp;</a:t>
            </a:r>
            <a:r>
              <a:rPr lang="zh-CN" altLang="en-US" sz="2800" b="1" dirty="0" smtClean="0">
                <a:solidFill>
                  <a:schemeClr val="bg1"/>
                </a:solidFill>
                <a:latin typeface="Calibri" pitchFamily="34" charset="0"/>
                <a:sym typeface="宋体" pitchFamily="2" charset="-122"/>
              </a:rPr>
              <a:t>分析</a:t>
            </a:r>
            <a:endParaRPr lang="zh-CN" altLang="en-US" sz="2800" b="1" dirty="0">
              <a:solidFill>
                <a:schemeClr val="bg1"/>
              </a:solidFill>
              <a:latin typeface="Calibri" pitchFamily="34" charset="0"/>
              <a:sym typeface="宋体" pitchFamily="2" charset="-122"/>
            </a:endParaRPr>
          </a:p>
        </p:txBody>
      </p:sp>
      <p:sp>
        <p:nvSpPr>
          <p:cNvPr id="20" name="矩形 15"/>
          <p:cNvSpPr>
            <a:spLocks noChangeArrowheads="1"/>
          </p:cNvSpPr>
          <p:nvPr/>
        </p:nvSpPr>
        <p:spPr bwMode="auto">
          <a:xfrm>
            <a:off x="6494896" y="1681146"/>
            <a:ext cx="237444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b="1" dirty="0" smtClean="0">
                <a:latin typeface="Calibri" pitchFamily="34" charset="0"/>
                <a:sym typeface="宋体" pitchFamily="2" charset="-122"/>
              </a:rPr>
              <a:t>情感倾向和人物分析</a:t>
            </a:r>
            <a:endParaRPr lang="zh-CN" altLang="en-US" b="1" dirty="0">
              <a:latin typeface="Calibri" pitchFamily="34" charset="0"/>
              <a:sym typeface="宋体" pitchFamily="2" charset="-122"/>
            </a:endParaRPr>
          </a:p>
        </p:txBody>
      </p:sp>
    </p:spTree>
    <p:extLst>
      <p:ext uri="{BB962C8B-B14F-4D97-AF65-F5344CB8AC3E}">
        <p14:creationId xmlns:p14="http://schemas.microsoft.com/office/powerpoint/2010/main" val="3003885753"/>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384"/>
                                        </p:tgtEl>
                                        <p:attrNameLst>
                                          <p:attrName>style.visibility</p:attrName>
                                        </p:attrNameLst>
                                      </p:cBhvr>
                                      <p:to>
                                        <p:strVal val="visible"/>
                                      </p:to>
                                    </p:set>
                                    <p:anim calcmode="lin" valueType="num">
                                      <p:cBhvr>
                                        <p:cTn id="7" dur="750" fill="hold"/>
                                        <p:tgtEl>
                                          <p:spTgt spid="15384"/>
                                        </p:tgtEl>
                                        <p:attrNameLst>
                                          <p:attrName>ppt_x</p:attrName>
                                        </p:attrNameLst>
                                      </p:cBhvr>
                                      <p:tavLst>
                                        <p:tav tm="0">
                                          <p:val>
                                            <p:strVal val="0-#ppt_w/2"/>
                                          </p:val>
                                        </p:tav>
                                        <p:tav tm="100000">
                                          <p:val>
                                            <p:strVal val="#ppt_x"/>
                                          </p:val>
                                        </p:tav>
                                      </p:tavLst>
                                    </p:anim>
                                    <p:anim calcmode="lin" valueType="num">
                                      <p:cBhvr>
                                        <p:cTn id="8" dur="750" fill="hold"/>
                                        <p:tgtEl>
                                          <p:spTgt spid="15384"/>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15369"/>
                                        </p:tgtEl>
                                        <p:attrNameLst>
                                          <p:attrName>style.visibility</p:attrName>
                                        </p:attrNameLst>
                                      </p:cBhvr>
                                      <p:to>
                                        <p:strVal val="visible"/>
                                      </p:to>
                                    </p:set>
                                    <p:animEffect>
                                      <p:cBhvr>
                                        <p:cTn id="12" dur="500"/>
                                        <p:tgtEl>
                                          <p:spTgt spid="15369"/>
                                        </p:tgtEl>
                                      </p:cBhvr>
                                    </p:animEffect>
                                  </p:childTnLst>
                                </p:cTn>
                              </p:par>
                            </p:childTnLst>
                          </p:cTn>
                        </p:par>
                        <p:par>
                          <p:cTn id="13" fill="hold" nodeType="afterGroup">
                            <p:stCondLst>
                              <p:cond delay="1250"/>
                            </p:stCondLst>
                            <p:childTnLst>
                              <p:par>
                                <p:cTn id="14" presetID="9" presetClass="entr" presetSubtype="0" fill="hold" grpId="0" nodeType="afterEffect">
                                  <p:stCondLst>
                                    <p:cond delay="0"/>
                                  </p:stCondLst>
                                  <p:childTnLst>
                                    <p:set>
                                      <p:cBhvr>
                                        <p:cTn id="15" dur="1" fill="hold">
                                          <p:stCondLst>
                                            <p:cond delay="0"/>
                                          </p:stCondLst>
                                        </p:cTn>
                                        <p:tgtEl>
                                          <p:spTgt spid="15374"/>
                                        </p:tgtEl>
                                        <p:attrNameLst>
                                          <p:attrName>style.visibility</p:attrName>
                                        </p:attrNameLst>
                                      </p:cBhvr>
                                      <p:to>
                                        <p:strVal val="visible"/>
                                      </p:to>
                                    </p:set>
                                    <p:animEffect>
                                      <p:cBhvr>
                                        <p:cTn id="16" dur="500"/>
                                        <p:tgtEl>
                                          <p:spTgt spid="15374"/>
                                        </p:tgtEl>
                                      </p:cBhvr>
                                    </p:animEffect>
                                  </p:childTnLst>
                                </p:cTn>
                              </p:par>
                            </p:childTnLst>
                          </p:cTn>
                        </p:par>
                        <p:par>
                          <p:cTn id="17" fill="hold" nodeType="afterGroup">
                            <p:stCondLst>
                              <p:cond delay="1750"/>
                            </p:stCondLst>
                            <p:childTnLst>
                              <p:par>
                                <p:cTn id="18" presetID="9" presetClass="entr" presetSubtype="0" fill="hold" grpId="0" nodeType="afterEffect">
                                  <p:stCondLst>
                                    <p:cond delay="0"/>
                                  </p:stCondLst>
                                  <p:childTnLst>
                                    <p:set>
                                      <p:cBhvr>
                                        <p:cTn id="19" dur="1" fill="hold">
                                          <p:stCondLst>
                                            <p:cond delay="0"/>
                                          </p:stCondLst>
                                        </p:cTn>
                                        <p:tgtEl>
                                          <p:spTgt spid="15373"/>
                                        </p:tgtEl>
                                        <p:attrNameLst>
                                          <p:attrName>style.visibility</p:attrName>
                                        </p:attrNameLst>
                                      </p:cBhvr>
                                      <p:to>
                                        <p:strVal val="visible"/>
                                      </p:to>
                                    </p:set>
                                    <p:animEffect>
                                      <p:cBhvr>
                                        <p:cTn id="20" dur="500"/>
                                        <p:tgtEl>
                                          <p:spTgt spid="1537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381"/>
                                        </p:tgtEl>
                                        <p:attrNameLst>
                                          <p:attrName>style.visibility</p:attrName>
                                        </p:attrNameLst>
                                      </p:cBhvr>
                                      <p:to>
                                        <p:strVal val="visible"/>
                                      </p:to>
                                    </p:set>
                                    <p:animEffect>
                                      <p:cBhvr>
                                        <p:cTn id="23" dur="500"/>
                                        <p:tgtEl>
                                          <p:spTgt spid="15381"/>
                                        </p:tgtEl>
                                      </p:cBhvr>
                                    </p:animEffect>
                                  </p:childTnLst>
                                </p:cTn>
                              </p:par>
                            </p:childTnLst>
                          </p:cTn>
                        </p:par>
                        <p:par>
                          <p:cTn id="24" fill="hold" nodeType="afterGroup">
                            <p:stCondLst>
                              <p:cond delay="2250"/>
                            </p:stCondLst>
                            <p:childTnLst>
                              <p:par>
                                <p:cTn id="25" presetID="10" presetClass="entr" presetSubtype="0" fill="hold" grpId="0" nodeType="afterEffect">
                                  <p:stCondLst>
                                    <p:cond delay="0"/>
                                  </p:stCondLst>
                                  <p:childTnLst>
                                    <p:set>
                                      <p:cBhvr>
                                        <p:cTn id="26" dur="1" fill="hold">
                                          <p:stCondLst>
                                            <p:cond delay="0"/>
                                          </p:stCondLst>
                                        </p:cTn>
                                        <p:tgtEl>
                                          <p:spTgt spid="15370"/>
                                        </p:tgtEl>
                                        <p:attrNameLst>
                                          <p:attrName>style.visibility</p:attrName>
                                        </p:attrNameLst>
                                      </p:cBhvr>
                                      <p:to>
                                        <p:strVal val="visible"/>
                                      </p:to>
                                    </p:set>
                                    <p:animEffect>
                                      <p:cBhvr>
                                        <p:cTn id="27" dur="500"/>
                                        <p:tgtEl>
                                          <p:spTgt spid="15370"/>
                                        </p:tgtEl>
                                      </p:cBhvr>
                                    </p:animEffect>
                                  </p:childTnLst>
                                </p:cTn>
                              </p:par>
                            </p:childTnLst>
                          </p:cTn>
                        </p:par>
                        <p:par>
                          <p:cTn id="28" fill="hold" nodeType="afterGroup">
                            <p:stCondLst>
                              <p:cond delay="2750"/>
                            </p:stCondLst>
                            <p:childTnLst>
                              <p:par>
                                <p:cTn id="29" presetID="9" presetClass="entr" presetSubtype="0" fill="hold" grpId="0" nodeType="afterEffect">
                                  <p:stCondLst>
                                    <p:cond delay="0"/>
                                  </p:stCondLst>
                                  <p:childTnLst>
                                    <p:set>
                                      <p:cBhvr>
                                        <p:cTn id="30" dur="1" fill="hold">
                                          <p:stCondLst>
                                            <p:cond delay="0"/>
                                          </p:stCondLst>
                                        </p:cTn>
                                        <p:tgtEl>
                                          <p:spTgt spid="15376"/>
                                        </p:tgtEl>
                                        <p:attrNameLst>
                                          <p:attrName>style.visibility</p:attrName>
                                        </p:attrNameLst>
                                      </p:cBhvr>
                                      <p:to>
                                        <p:strVal val="visible"/>
                                      </p:to>
                                    </p:set>
                                    <p:animEffect>
                                      <p:cBhvr>
                                        <p:cTn id="31" dur="500"/>
                                        <p:tgtEl>
                                          <p:spTgt spid="15376"/>
                                        </p:tgtEl>
                                      </p:cBhvr>
                                    </p:animEffect>
                                  </p:childTnLst>
                                </p:cTn>
                              </p:par>
                            </p:childTnLst>
                          </p:cTn>
                        </p:par>
                        <p:par>
                          <p:cTn id="32" fill="hold" nodeType="afterGroup">
                            <p:stCondLst>
                              <p:cond delay="3250"/>
                            </p:stCondLst>
                            <p:childTnLst>
                              <p:par>
                                <p:cTn id="33" presetID="9" presetClass="entr" presetSubtype="0" fill="hold" grpId="0" nodeType="afterEffect">
                                  <p:stCondLst>
                                    <p:cond delay="0"/>
                                  </p:stCondLst>
                                  <p:childTnLst>
                                    <p:set>
                                      <p:cBhvr>
                                        <p:cTn id="34" dur="1" fill="hold">
                                          <p:stCondLst>
                                            <p:cond delay="0"/>
                                          </p:stCondLst>
                                        </p:cTn>
                                        <p:tgtEl>
                                          <p:spTgt spid="15375"/>
                                        </p:tgtEl>
                                        <p:attrNameLst>
                                          <p:attrName>style.visibility</p:attrName>
                                        </p:attrNameLst>
                                      </p:cBhvr>
                                      <p:to>
                                        <p:strVal val="visible"/>
                                      </p:to>
                                    </p:set>
                                    <p:animEffect>
                                      <p:cBhvr>
                                        <p:cTn id="35" dur="500"/>
                                        <p:tgtEl>
                                          <p:spTgt spid="1537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382"/>
                                        </p:tgtEl>
                                        <p:attrNameLst>
                                          <p:attrName>style.visibility</p:attrName>
                                        </p:attrNameLst>
                                      </p:cBhvr>
                                      <p:to>
                                        <p:strVal val="visible"/>
                                      </p:to>
                                    </p:set>
                                    <p:animEffect>
                                      <p:cBhvr>
                                        <p:cTn id="38" dur="500"/>
                                        <p:tgtEl>
                                          <p:spTgt spid="15382"/>
                                        </p:tgtEl>
                                      </p:cBhvr>
                                    </p:animEffect>
                                  </p:childTnLst>
                                </p:cTn>
                              </p:par>
                            </p:childTnLst>
                          </p:cTn>
                        </p:par>
                        <p:par>
                          <p:cTn id="39" fill="hold" nodeType="afterGroup">
                            <p:stCondLst>
                              <p:cond delay="3750"/>
                            </p:stCondLst>
                            <p:childTnLst>
                              <p:par>
                                <p:cTn id="40" presetID="10" presetClass="entr" presetSubtype="0" fill="hold" grpId="0" nodeType="afterEffect">
                                  <p:stCondLst>
                                    <p:cond delay="0"/>
                                  </p:stCondLst>
                                  <p:childTnLst>
                                    <p:set>
                                      <p:cBhvr>
                                        <p:cTn id="41" dur="1" fill="hold">
                                          <p:stCondLst>
                                            <p:cond delay="0"/>
                                          </p:stCondLst>
                                        </p:cTn>
                                        <p:tgtEl>
                                          <p:spTgt spid="15371"/>
                                        </p:tgtEl>
                                        <p:attrNameLst>
                                          <p:attrName>style.visibility</p:attrName>
                                        </p:attrNameLst>
                                      </p:cBhvr>
                                      <p:to>
                                        <p:strVal val="visible"/>
                                      </p:to>
                                    </p:set>
                                    <p:animEffect>
                                      <p:cBhvr>
                                        <p:cTn id="42" dur="500"/>
                                        <p:tgtEl>
                                          <p:spTgt spid="15371"/>
                                        </p:tgtEl>
                                      </p:cBhvr>
                                    </p:animEffect>
                                  </p:childTnLst>
                                </p:cTn>
                              </p:par>
                            </p:childTnLst>
                          </p:cTn>
                        </p:par>
                        <p:par>
                          <p:cTn id="43" fill="hold" nodeType="afterGroup">
                            <p:stCondLst>
                              <p:cond delay="4250"/>
                            </p:stCondLst>
                            <p:childTnLst>
                              <p:par>
                                <p:cTn id="44" presetID="9" presetClass="entr" presetSubtype="0" fill="hold" grpId="0" nodeType="afterEffect">
                                  <p:stCondLst>
                                    <p:cond delay="0"/>
                                  </p:stCondLst>
                                  <p:childTnLst>
                                    <p:set>
                                      <p:cBhvr>
                                        <p:cTn id="45" dur="1" fill="hold">
                                          <p:stCondLst>
                                            <p:cond delay="0"/>
                                          </p:stCondLst>
                                        </p:cTn>
                                        <p:tgtEl>
                                          <p:spTgt spid="15378"/>
                                        </p:tgtEl>
                                        <p:attrNameLst>
                                          <p:attrName>style.visibility</p:attrName>
                                        </p:attrNameLst>
                                      </p:cBhvr>
                                      <p:to>
                                        <p:strVal val="visible"/>
                                      </p:to>
                                    </p:set>
                                    <p:animEffect>
                                      <p:cBhvr>
                                        <p:cTn id="46" dur="500"/>
                                        <p:tgtEl>
                                          <p:spTgt spid="15378"/>
                                        </p:tgtEl>
                                      </p:cBhvr>
                                    </p:animEffect>
                                  </p:childTnLst>
                                </p:cTn>
                              </p:par>
                            </p:childTnLst>
                          </p:cTn>
                        </p:par>
                        <p:par>
                          <p:cTn id="47" fill="hold" nodeType="afterGroup">
                            <p:stCondLst>
                              <p:cond delay="4750"/>
                            </p:stCondLst>
                            <p:childTnLst>
                              <p:par>
                                <p:cTn id="48" presetID="9" presetClass="entr" presetSubtype="0" fill="hold" grpId="0" nodeType="afterEffect">
                                  <p:stCondLst>
                                    <p:cond delay="0"/>
                                  </p:stCondLst>
                                  <p:childTnLst>
                                    <p:set>
                                      <p:cBhvr>
                                        <p:cTn id="49" dur="1" fill="hold">
                                          <p:stCondLst>
                                            <p:cond delay="0"/>
                                          </p:stCondLst>
                                        </p:cTn>
                                        <p:tgtEl>
                                          <p:spTgt spid="15377"/>
                                        </p:tgtEl>
                                        <p:attrNameLst>
                                          <p:attrName>style.visibility</p:attrName>
                                        </p:attrNameLst>
                                      </p:cBhvr>
                                      <p:to>
                                        <p:strVal val="visible"/>
                                      </p:to>
                                    </p:set>
                                    <p:animEffect>
                                      <p:cBhvr>
                                        <p:cTn id="50" dur="500"/>
                                        <p:tgtEl>
                                          <p:spTgt spid="1537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5383"/>
                                        </p:tgtEl>
                                        <p:attrNameLst>
                                          <p:attrName>style.visibility</p:attrName>
                                        </p:attrNameLst>
                                      </p:cBhvr>
                                      <p:to>
                                        <p:strVal val="visible"/>
                                      </p:to>
                                    </p:set>
                                    <p:animEffect>
                                      <p:cBhvr>
                                        <p:cTn id="53" dur="500"/>
                                        <p:tgtEl>
                                          <p:spTgt spid="15383"/>
                                        </p:tgtEl>
                                      </p:cBhvr>
                                    </p:animEffect>
                                  </p:childTnLst>
                                </p:cTn>
                              </p:par>
                            </p:childTnLst>
                          </p:cTn>
                        </p:par>
                        <p:par>
                          <p:cTn id="54" fill="hold" nodeType="afterGroup">
                            <p:stCondLst>
                              <p:cond delay="5250"/>
                            </p:stCondLst>
                            <p:childTnLst>
                              <p:par>
                                <p:cTn id="55" presetID="10" presetClass="entr" presetSubtype="0" fill="hold" grpId="0" nodeType="afterEffect">
                                  <p:stCondLst>
                                    <p:cond delay="0"/>
                                  </p:stCondLst>
                                  <p:childTnLst>
                                    <p:set>
                                      <p:cBhvr>
                                        <p:cTn id="56" dur="1" fill="hold">
                                          <p:stCondLst>
                                            <p:cond delay="0"/>
                                          </p:stCondLst>
                                        </p:cTn>
                                        <p:tgtEl>
                                          <p:spTgt spid="15372"/>
                                        </p:tgtEl>
                                        <p:attrNameLst>
                                          <p:attrName>style.visibility</p:attrName>
                                        </p:attrNameLst>
                                      </p:cBhvr>
                                      <p:to>
                                        <p:strVal val="visible"/>
                                      </p:to>
                                    </p:set>
                                    <p:animEffect>
                                      <p:cBhvr>
                                        <p:cTn id="57" dur="500"/>
                                        <p:tgtEl>
                                          <p:spTgt spid="15372"/>
                                        </p:tgtEl>
                                      </p:cBhvr>
                                    </p:animEffect>
                                  </p:childTnLst>
                                </p:cTn>
                              </p:par>
                            </p:childTnLst>
                          </p:cTn>
                        </p:par>
                        <p:par>
                          <p:cTn id="58" fill="hold" nodeType="afterGroup">
                            <p:stCondLst>
                              <p:cond delay="5750"/>
                            </p:stCondLst>
                            <p:childTnLst>
                              <p:par>
                                <p:cTn id="59" presetID="9" presetClass="entr" presetSubtype="0" fill="hold" grpId="0" nodeType="afterEffect">
                                  <p:stCondLst>
                                    <p:cond delay="0"/>
                                  </p:stCondLst>
                                  <p:childTnLst>
                                    <p:set>
                                      <p:cBhvr>
                                        <p:cTn id="60" dur="1" fill="hold">
                                          <p:stCondLst>
                                            <p:cond delay="0"/>
                                          </p:stCondLst>
                                        </p:cTn>
                                        <p:tgtEl>
                                          <p:spTgt spid="15379"/>
                                        </p:tgtEl>
                                        <p:attrNameLst>
                                          <p:attrName>style.visibility</p:attrName>
                                        </p:attrNameLst>
                                      </p:cBhvr>
                                      <p:to>
                                        <p:strVal val="visible"/>
                                      </p:to>
                                    </p:set>
                                    <p:animEffect>
                                      <p:cBhvr>
                                        <p:cTn id="61" dur="500"/>
                                        <p:tgtEl>
                                          <p:spTgt spid="15379"/>
                                        </p:tgtEl>
                                      </p:cBhvr>
                                    </p:animEffect>
                                  </p:childTnLst>
                                </p:cTn>
                              </p:par>
                            </p:childTnLst>
                          </p:cTn>
                        </p:par>
                        <p:par>
                          <p:cTn id="62" fill="hold">
                            <p:stCondLst>
                              <p:cond delay="6250"/>
                            </p:stCondLst>
                            <p:childTnLst>
                              <p:par>
                                <p:cTn id="63" presetID="9" presetClass="entr" presetSubtype="0" fill="hold" grpId="0" nodeType="afterEffect">
                                  <p:stCondLst>
                                    <p:cond delay="0"/>
                                  </p:stCondLst>
                                  <p:childTnLst>
                                    <p:set>
                                      <p:cBhvr>
                                        <p:cTn id="64" dur="1" fill="hold">
                                          <p:stCondLst>
                                            <p:cond delay="0"/>
                                          </p:stCondLst>
                                        </p:cTn>
                                        <p:tgtEl>
                                          <p:spTgt spid="20"/>
                                        </p:tgtEl>
                                        <p:attrNameLst>
                                          <p:attrName>style.visibility</p:attrName>
                                        </p:attrNameLst>
                                      </p:cBhvr>
                                      <p:to>
                                        <p:strVal val="visible"/>
                                      </p:to>
                                    </p:set>
                                    <p:animEffect>
                                      <p:cBhvr>
                                        <p:cTn id="6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9" grpId="0" bldLvl="0" animBg="1" autoUpdateAnimBg="0"/>
      <p:bldP spid="15370" grpId="0" bldLvl="0" animBg="1" autoUpdateAnimBg="0"/>
      <p:bldP spid="15371" grpId="0" bldLvl="0" animBg="1" autoUpdateAnimBg="0"/>
      <p:bldP spid="15372" grpId="0" bldLvl="0" animBg="1" autoUpdateAnimBg="0"/>
      <p:bldP spid="15373" grpId="0" bldLvl="0" autoUpdateAnimBg="0"/>
      <p:bldP spid="15374" grpId="0" bldLvl="0" autoUpdateAnimBg="0"/>
      <p:bldP spid="15375" grpId="0" bldLvl="0" autoUpdateAnimBg="0"/>
      <p:bldP spid="15376" grpId="0" bldLvl="0" autoUpdateAnimBg="0"/>
      <p:bldP spid="15377" grpId="0" bldLvl="0" autoUpdateAnimBg="0"/>
      <p:bldP spid="15378" grpId="0" bldLvl="0" autoUpdateAnimBg="0"/>
      <p:bldP spid="15379" grpId="0" bldLvl="0" autoUpdateAnimBg="0"/>
      <p:bldP spid="15381" grpId="0" animBg="1"/>
      <p:bldP spid="15382" grpId="0" animBg="1"/>
      <p:bldP spid="15383" grpId="0" animBg="1"/>
      <p:bldP spid="15384" grpId="0" bldLvl="0" autoUpdateAnimBg="0"/>
      <p:bldP spid="20" grpId="0" bldLvl="0"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6404" name="矩形 33"/>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smtClean="0">
                <a:solidFill>
                  <a:schemeClr val="bg1"/>
                </a:solidFill>
                <a:latin typeface="Calibri" pitchFamily="34" charset="0"/>
                <a:sym typeface="宋体" pitchFamily="2" charset="-122"/>
              </a:rPr>
              <a:t>系统运行时架构</a:t>
            </a:r>
            <a:endParaRPr lang="zh-CN" altLang="en-US" sz="2800" b="1" dirty="0">
              <a:solidFill>
                <a:schemeClr val="bg1"/>
              </a:solidFill>
              <a:latin typeface="Calibri" pitchFamily="34" charset="0"/>
              <a:sym typeface="宋体" pitchFamily="2" charset="-122"/>
            </a:endParaRPr>
          </a:p>
        </p:txBody>
      </p:sp>
      <p:sp>
        <p:nvSpPr>
          <p:cNvPr id="5" name="矩形 4"/>
          <p:cNvSpPr/>
          <p:nvPr/>
        </p:nvSpPr>
        <p:spPr bwMode="auto">
          <a:xfrm>
            <a:off x="-8133" y="889000"/>
            <a:ext cx="9036310" cy="3914905"/>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sp>
        <p:nvSpPr>
          <p:cNvPr id="6" name="矩形 5"/>
          <p:cNvSpPr/>
          <p:nvPr/>
        </p:nvSpPr>
        <p:spPr bwMode="auto">
          <a:xfrm>
            <a:off x="3203575" y="955675"/>
            <a:ext cx="914400" cy="914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r>
              <a:rPr kumimoji="0" lang="en-US" altLang="zh-CN" sz="1000" b="0" i="0" u="none" strike="noStrike" cap="none" normalizeH="0" baseline="0" dirty="0" smtClean="0">
                <a:ln>
                  <a:noFill/>
                </a:ln>
                <a:solidFill>
                  <a:schemeClr val="tx1"/>
                </a:solidFill>
                <a:effectLst/>
                <a:latin typeface="Arial" pitchFamily="34" charset="0"/>
                <a:ea typeface="宋体" pitchFamily="2" charset="-122"/>
              </a:rPr>
              <a:t>my2</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endParaRPr>
          </a:p>
        </p:txBody>
      </p:sp>
      <p:sp>
        <p:nvSpPr>
          <p:cNvPr id="23" name="矩形 22"/>
          <p:cNvSpPr/>
          <p:nvPr/>
        </p:nvSpPr>
        <p:spPr bwMode="auto">
          <a:xfrm>
            <a:off x="3203575" y="2167766"/>
            <a:ext cx="914400" cy="914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r>
              <a:rPr kumimoji="0" lang="en-US" altLang="zh-CN" sz="1000" b="0" i="0" u="none" strike="noStrike" cap="none" normalizeH="0" baseline="0" dirty="0" smtClean="0">
                <a:ln>
                  <a:noFill/>
                </a:ln>
                <a:solidFill>
                  <a:schemeClr val="tx1"/>
                </a:solidFill>
                <a:effectLst/>
                <a:latin typeface="Arial" pitchFamily="34" charset="0"/>
                <a:ea typeface="宋体" pitchFamily="2" charset="-122"/>
              </a:rPr>
              <a:t>my3</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endParaRPr>
          </a:p>
        </p:txBody>
      </p:sp>
      <p:sp>
        <p:nvSpPr>
          <p:cNvPr id="24" name="矩形 23"/>
          <p:cNvSpPr/>
          <p:nvPr/>
        </p:nvSpPr>
        <p:spPr bwMode="auto">
          <a:xfrm>
            <a:off x="5421882" y="2179672"/>
            <a:ext cx="1057750" cy="1026859"/>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r>
              <a:rPr kumimoji="0" lang="en-US" altLang="zh-CN" sz="1000" b="0" i="0" u="none" strike="noStrike" cap="none" normalizeH="0" baseline="0" dirty="0" smtClean="0">
                <a:ln>
                  <a:noFill/>
                </a:ln>
                <a:solidFill>
                  <a:schemeClr val="tx1"/>
                </a:solidFill>
                <a:effectLst/>
                <a:latin typeface="Arial" pitchFamily="34" charset="0"/>
                <a:ea typeface="宋体" pitchFamily="2" charset="-122"/>
              </a:rPr>
              <a:t>my1</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endParaRPr>
          </a:p>
        </p:txBody>
      </p:sp>
      <p:sp>
        <p:nvSpPr>
          <p:cNvPr id="25" name="矩形 24"/>
          <p:cNvSpPr/>
          <p:nvPr/>
        </p:nvSpPr>
        <p:spPr bwMode="auto">
          <a:xfrm>
            <a:off x="3203575" y="3414985"/>
            <a:ext cx="914400" cy="914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r>
              <a:rPr kumimoji="0" lang="en-US" altLang="zh-CN" sz="1000" b="0" i="0" u="none" strike="noStrike" cap="none" normalizeH="0" baseline="0" dirty="0" smtClean="0">
                <a:ln>
                  <a:noFill/>
                </a:ln>
                <a:solidFill>
                  <a:schemeClr val="tx1"/>
                </a:solidFill>
                <a:effectLst/>
                <a:latin typeface="Arial" pitchFamily="34" charset="0"/>
                <a:ea typeface="宋体" pitchFamily="2" charset="-122"/>
              </a:rPr>
              <a:t>my4</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endParaRPr>
          </a:p>
        </p:txBody>
      </p:sp>
      <p:sp>
        <p:nvSpPr>
          <p:cNvPr id="7" name="等腰三角形 6"/>
          <p:cNvSpPr/>
          <p:nvPr/>
        </p:nvSpPr>
        <p:spPr bwMode="auto">
          <a:xfrm>
            <a:off x="7668215" y="2192936"/>
            <a:ext cx="1008070" cy="864060"/>
          </a:xfrm>
          <a:prstGeom prst="triangl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r>
              <a:rPr kumimoji="0" lang="zh-CN" altLang="en-US" sz="1200" b="0" i="0" u="none" strike="noStrike" cap="none" normalizeH="0" baseline="0" dirty="0" smtClean="0">
                <a:ln>
                  <a:noFill/>
                </a:ln>
                <a:solidFill>
                  <a:schemeClr val="tx1"/>
                </a:solidFill>
                <a:effectLst/>
                <a:latin typeface="Arial" pitchFamily="34" charset="0"/>
                <a:ea typeface="宋体" pitchFamily="2" charset="-122"/>
              </a:rPr>
              <a:t>用户</a:t>
            </a:r>
          </a:p>
        </p:txBody>
      </p:sp>
      <p:cxnSp>
        <p:nvCxnSpPr>
          <p:cNvPr id="11" name="直接箭头连接符 10"/>
          <p:cNvCxnSpPr/>
          <p:nvPr/>
        </p:nvCxnSpPr>
        <p:spPr bwMode="auto">
          <a:xfrm>
            <a:off x="6444130" y="2931775"/>
            <a:ext cx="1296090"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3" name="直接箭头连接符 12"/>
          <p:cNvCxnSpPr/>
          <p:nvPr/>
        </p:nvCxnSpPr>
        <p:spPr bwMode="auto">
          <a:xfrm flipH="1">
            <a:off x="6516135" y="2499745"/>
            <a:ext cx="1309182"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4" name="椭圆 13"/>
          <p:cNvSpPr/>
          <p:nvPr/>
        </p:nvSpPr>
        <p:spPr bwMode="auto">
          <a:xfrm>
            <a:off x="251700" y="1616896"/>
            <a:ext cx="936065" cy="2016140"/>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en-US" altLang="zh-CN" sz="1400" b="0" i="0" u="none" strike="noStrike" cap="none" normalizeH="0" baseline="0" dirty="0" smtClean="0">
              <a:ln>
                <a:noFill/>
              </a:ln>
              <a:solidFill>
                <a:schemeClr val="tx1"/>
              </a:solidFill>
              <a:effectLst/>
              <a:latin typeface="Arial" pitchFamily="34" charset="0"/>
              <a:ea typeface="宋体" pitchFamily="2" charset="-122"/>
            </a:endParaRPr>
          </a:p>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lang="en-US" altLang="zh-CN" sz="1400" dirty="0">
              <a:latin typeface="Arial" pitchFamily="34" charset="0"/>
            </a:endParaRPr>
          </a:p>
          <a:p>
            <a:pPr marL="0" marR="0" indent="0" algn="l" defTabSz="914400" rtl="0" eaLnBrk="1" fontAlgn="base" latinLnBrk="0" hangingPunct="1">
              <a:lnSpc>
                <a:spcPct val="100000"/>
              </a:lnSpc>
              <a:spcBef>
                <a:spcPct val="0"/>
              </a:spcBef>
              <a:spcAft>
                <a:spcPct val="0"/>
              </a:spcAft>
              <a:buClrTx/>
              <a:buSzTx/>
              <a:buFont typeface="Arial" pitchFamily="34" charset="0"/>
              <a:buNone/>
              <a:tabLst/>
            </a:pPr>
            <a:r>
              <a:rPr kumimoji="0" lang="en-US" altLang="zh-CN" sz="1400" b="0" i="0" u="none" strike="noStrike" cap="none" normalizeH="0" baseline="0" dirty="0" smtClean="0">
                <a:ln>
                  <a:noFill/>
                </a:ln>
                <a:solidFill>
                  <a:schemeClr val="tx1"/>
                </a:solidFill>
                <a:effectLst/>
                <a:latin typeface="Arial" pitchFamily="34" charset="0"/>
                <a:ea typeface="宋体" pitchFamily="2" charset="-122"/>
              </a:rPr>
              <a:t>WEB</a:t>
            </a:r>
            <a:r>
              <a:rPr kumimoji="0" lang="zh-CN" altLang="en-US" sz="1400" b="0" i="0" u="none" strike="noStrike" cap="none" normalizeH="0" baseline="0" dirty="0" smtClean="0">
                <a:ln>
                  <a:noFill/>
                </a:ln>
                <a:solidFill>
                  <a:schemeClr val="tx1"/>
                </a:solidFill>
                <a:effectLst/>
                <a:latin typeface="Arial" pitchFamily="34" charset="0"/>
                <a:ea typeface="宋体" pitchFamily="2" charset="-122"/>
              </a:rPr>
              <a:t>网络</a:t>
            </a:r>
          </a:p>
        </p:txBody>
      </p:sp>
      <p:cxnSp>
        <p:nvCxnSpPr>
          <p:cNvPr id="16" name="直接箭头连接符 15"/>
          <p:cNvCxnSpPr/>
          <p:nvPr/>
        </p:nvCxnSpPr>
        <p:spPr bwMode="auto">
          <a:xfrm flipV="1">
            <a:off x="1187765" y="1491675"/>
            <a:ext cx="1872130" cy="79205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8" name="直接箭头连接符 17"/>
          <p:cNvCxnSpPr/>
          <p:nvPr/>
        </p:nvCxnSpPr>
        <p:spPr bwMode="auto">
          <a:xfrm>
            <a:off x="1259770" y="2715760"/>
            <a:ext cx="1872130"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0" name="直接箭头连接符 19"/>
          <p:cNvCxnSpPr/>
          <p:nvPr/>
        </p:nvCxnSpPr>
        <p:spPr bwMode="auto">
          <a:xfrm>
            <a:off x="1187765" y="3147790"/>
            <a:ext cx="1872130" cy="86406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7" name="直接箭头连接符 26"/>
          <p:cNvCxnSpPr/>
          <p:nvPr/>
        </p:nvCxnSpPr>
        <p:spPr bwMode="auto">
          <a:xfrm>
            <a:off x="4117975" y="1275660"/>
            <a:ext cx="1318085" cy="122408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9" name="直接箭头连接符 28"/>
          <p:cNvCxnSpPr/>
          <p:nvPr/>
        </p:nvCxnSpPr>
        <p:spPr bwMode="auto">
          <a:xfrm flipV="1">
            <a:off x="4211645" y="2636533"/>
            <a:ext cx="1152080" cy="1360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31" name="直接箭头连接符 30"/>
          <p:cNvCxnSpPr/>
          <p:nvPr/>
        </p:nvCxnSpPr>
        <p:spPr bwMode="auto">
          <a:xfrm flipV="1">
            <a:off x="4189650" y="2931775"/>
            <a:ext cx="1246410" cy="108007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32" name="文本框 31"/>
          <p:cNvSpPr txBox="1"/>
          <p:nvPr/>
        </p:nvSpPr>
        <p:spPr>
          <a:xfrm>
            <a:off x="3208013" y="2602245"/>
            <a:ext cx="864390" cy="430887"/>
          </a:xfrm>
          <a:prstGeom prst="rect">
            <a:avLst/>
          </a:prstGeom>
          <a:noFill/>
        </p:spPr>
        <p:txBody>
          <a:bodyPr wrap="square" rtlCol="0">
            <a:spAutoFit/>
          </a:bodyPr>
          <a:lstStyle/>
          <a:p>
            <a:r>
              <a:rPr lang="en-US" altLang="zh-CN" sz="1100" dirty="0" smtClean="0">
                <a:solidFill>
                  <a:srgbClr val="FF0000"/>
                </a:solidFill>
              </a:rPr>
              <a:t>HDFS</a:t>
            </a:r>
          </a:p>
          <a:p>
            <a:r>
              <a:rPr lang="en-US" altLang="zh-CN" sz="1100" dirty="0" smtClean="0">
                <a:solidFill>
                  <a:srgbClr val="00B050"/>
                </a:solidFill>
              </a:rPr>
              <a:t>worker</a:t>
            </a:r>
            <a:endParaRPr lang="zh-CN" altLang="en-US" sz="1100" dirty="0">
              <a:solidFill>
                <a:srgbClr val="00B050"/>
              </a:solidFill>
            </a:endParaRPr>
          </a:p>
        </p:txBody>
      </p:sp>
      <p:sp>
        <p:nvSpPr>
          <p:cNvPr id="49" name="文本框 48"/>
          <p:cNvSpPr txBox="1"/>
          <p:nvPr/>
        </p:nvSpPr>
        <p:spPr>
          <a:xfrm>
            <a:off x="3377159" y="1428631"/>
            <a:ext cx="864390" cy="430887"/>
          </a:xfrm>
          <a:prstGeom prst="rect">
            <a:avLst/>
          </a:prstGeom>
          <a:noFill/>
        </p:spPr>
        <p:txBody>
          <a:bodyPr wrap="square" rtlCol="0">
            <a:spAutoFit/>
          </a:bodyPr>
          <a:lstStyle/>
          <a:p>
            <a:r>
              <a:rPr lang="en-US" altLang="zh-CN" sz="1100" dirty="0" smtClean="0">
                <a:solidFill>
                  <a:srgbClr val="FF0000"/>
                </a:solidFill>
              </a:rPr>
              <a:t>HDFS</a:t>
            </a:r>
          </a:p>
          <a:p>
            <a:r>
              <a:rPr lang="en-US" altLang="zh-CN" sz="1100" dirty="0" smtClean="0">
                <a:solidFill>
                  <a:srgbClr val="00B050"/>
                </a:solidFill>
              </a:rPr>
              <a:t>worker</a:t>
            </a:r>
            <a:endParaRPr lang="zh-CN" altLang="en-US" sz="1100" dirty="0">
              <a:solidFill>
                <a:srgbClr val="00B050"/>
              </a:solidFill>
            </a:endParaRPr>
          </a:p>
        </p:txBody>
      </p:sp>
      <p:sp>
        <p:nvSpPr>
          <p:cNvPr id="50" name="文本框 49"/>
          <p:cNvSpPr txBox="1"/>
          <p:nvPr/>
        </p:nvSpPr>
        <p:spPr>
          <a:xfrm>
            <a:off x="3258733" y="3796406"/>
            <a:ext cx="864390" cy="430887"/>
          </a:xfrm>
          <a:prstGeom prst="rect">
            <a:avLst/>
          </a:prstGeom>
          <a:noFill/>
        </p:spPr>
        <p:txBody>
          <a:bodyPr wrap="square" rtlCol="0">
            <a:spAutoFit/>
          </a:bodyPr>
          <a:lstStyle/>
          <a:p>
            <a:r>
              <a:rPr lang="en-US" altLang="zh-CN" sz="1100" dirty="0" smtClean="0">
                <a:solidFill>
                  <a:srgbClr val="FF0000"/>
                </a:solidFill>
              </a:rPr>
              <a:t>HDFS</a:t>
            </a:r>
          </a:p>
          <a:p>
            <a:r>
              <a:rPr lang="en-US" altLang="zh-CN" sz="1100" dirty="0" smtClean="0">
                <a:solidFill>
                  <a:srgbClr val="00B050"/>
                </a:solidFill>
              </a:rPr>
              <a:t>worker</a:t>
            </a:r>
            <a:endParaRPr lang="zh-CN" altLang="en-US" sz="1100" dirty="0">
              <a:solidFill>
                <a:srgbClr val="00B050"/>
              </a:solidFill>
            </a:endParaRPr>
          </a:p>
        </p:txBody>
      </p:sp>
      <p:sp>
        <p:nvSpPr>
          <p:cNvPr id="51" name="文本框 50"/>
          <p:cNvSpPr txBox="1"/>
          <p:nvPr/>
        </p:nvSpPr>
        <p:spPr>
          <a:xfrm>
            <a:off x="5425169" y="2688664"/>
            <a:ext cx="864390" cy="430887"/>
          </a:xfrm>
          <a:prstGeom prst="rect">
            <a:avLst/>
          </a:prstGeom>
          <a:noFill/>
        </p:spPr>
        <p:txBody>
          <a:bodyPr wrap="square" rtlCol="0">
            <a:spAutoFit/>
          </a:bodyPr>
          <a:lstStyle/>
          <a:p>
            <a:r>
              <a:rPr lang="en-US" altLang="zh-CN" sz="1100" dirty="0" smtClean="0">
                <a:solidFill>
                  <a:srgbClr val="FF0000"/>
                </a:solidFill>
              </a:rPr>
              <a:t>HDFS</a:t>
            </a:r>
          </a:p>
          <a:p>
            <a:r>
              <a:rPr lang="en-US" altLang="zh-CN" sz="1100" dirty="0" smtClean="0">
                <a:solidFill>
                  <a:srgbClr val="00B050"/>
                </a:solidFill>
              </a:rPr>
              <a:t>master</a:t>
            </a:r>
            <a:endParaRPr lang="zh-CN" altLang="en-US" sz="1100" dirty="0">
              <a:solidFill>
                <a:srgbClr val="00B050"/>
              </a:solidFill>
            </a:endParaRPr>
          </a:p>
        </p:txBody>
      </p:sp>
      <p:sp>
        <p:nvSpPr>
          <p:cNvPr id="33" name="文本框 32"/>
          <p:cNvSpPr txBox="1"/>
          <p:nvPr/>
        </p:nvSpPr>
        <p:spPr>
          <a:xfrm>
            <a:off x="5889590" y="2234316"/>
            <a:ext cx="626215" cy="415498"/>
          </a:xfrm>
          <a:prstGeom prst="rect">
            <a:avLst/>
          </a:prstGeom>
          <a:noFill/>
        </p:spPr>
        <p:txBody>
          <a:bodyPr wrap="square" rtlCol="0">
            <a:spAutoFit/>
          </a:bodyPr>
          <a:lstStyle/>
          <a:p>
            <a:r>
              <a:rPr lang="en-US" altLang="zh-CN" sz="1050" dirty="0" smtClean="0">
                <a:solidFill>
                  <a:srgbClr val="7030A0"/>
                </a:solidFill>
              </a:rPr>
              <a:t>Mongo</a:t>
            </a:r>
          </a:p>
          <a:p>
            <a:r>
              <a:rPr lang="en-US" altLang="zh-CN" sz="1050" dirty="0" err="1" smtClean="0">
                <a:solidFill>
                  <a:srgbClr val="FFFF00"/>
                </a:solidFill>
              </a:rPr>
              <a:t>redis</a:t>
            </a:r>
            <a:endParaRPr lang="zh-CN" altLang="en-US" sz="1050" dirty="0">
              <a:solidFill>
                <a:srgbClr val="FFFF00"/>
              </a:solidFill>
            </a:endParaRPr>
          </a:p>
        </p:txBody>
      </p:sp>
      <p:sp>
        <p:nvSpPr>
          <p:cNvPr id="34" name="文本框 33"/>
          <p:cNvSpPr txBox="1"/>
          <p:nvPr/>
        </p:nvSpPr>
        <p:spPr>
          <a:xfrm>
            <a:off x="5931948" y="2654067"/>
            <a:ext cx="656192" cy="369332"/>
          </a:xfrm>
          <a:prstGeom prst="rect">
            <a:avLst/>
          </a:prstGeom>
          <a:noFill/>
        </p:spPr>
        <p:txBody>
          <a:bodyPr wrap="square" rtlCol="0">
            <a:spAutoFit/>
          </a:bodyPr>
          <a:lstStyle/>
          <a:p>
            <a:r>
              <a:rPr lang="en-US" altLang="zh-CN" sz="900" dirty="0" smtClean="0">
                <a:solidFill>
                  <a:srgbClr val="FF0000"/>
                </a:solidFill>
              </a:rPr>
              <a:t>Nginx</a:t>
            </a:r>
          </a:p>
          <a:p>
            <a:r>
              <a:rPr lang="en-US" altLang="zh-CN" sz="900" dirty="0" smtClean="0">
                <a:solidFill>
                  <a:srgbClr val="FFFF00"/>
                </a:solidFill>
              </a:rPr>
              <a:t>tomcat</a:t>
            </a:r>
            <a:endParaRPr lang="zh-CN" altLang="en-US" sz="900" dirty="0">
              <a:solidFill>
                <a:srgbClr val="FFFF00"/>
              </a:solidFill>
            </a:endParaRPr>
          </a:p>
        </p:txBody>
      </p:sp>
    </p:spTree>
    <p:extLst>
      <p:ext uri="{BB962C8B-B14F-4D97-AF65-F5344CB8AC3E}">
        <p14:creationId xmlns:p14="http://schemas.microsoft.com/office/powerpoint/2010/main" val="1581876972"/>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6404"/>
                                        </p:tgtEl>
                                        <p:attrNameLst>
                                          <p:attrName>style.visibility</p:attrName>
                                        </p:attrNameLst>
                                      </p:cBhvr>
                                      <p:to>
                                        <p:strVal val="visible"/>
                                      </p:to>
                                    </p:set>
                                    <p:anim calcmode="lin" valueType="num">
                                      <p:cBhvr>
                                        <p:cTn id="7" dur="750" fill="hold"/>
                                        <p:tgtEl>
                                          <p:spTgt spid="16404"/>
                                        </p:tgtEl>
                                        <p:attrNameLst>
                                          <p:attrName>ppt_x</p:attrName>
                                        </p:attrNameLst>
                                      </p:cBhvr>
                                      <p:tavLst>
                                        <p:tav tm="0">
                                          <p:val>
                                            <p:strVal val="0-#ppt_w/2"/>
                                          </p:val>
                                        </p:tav>
                                        <p:tav tm="100000">
                                          <p:val>
                                            <p:strVal val="#ppt_x"/>
                                          </p:val>
                                        </p:tav>
                                      </p:tavLst>
                                    </p:anim>
                                    <p:anim calcmode="lin" valueType="num">
                                      <p:cBhvr>
                                        <p:cTn id="8" dur="750" fill="hold"/>
                                        <p:tgtEl>
                                          <p:spTgt spid="1640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04" grpId="0" bldLvl="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extBox 3"/>
          <p:cNvSpPr>
            <a:spLocks noChangeArrowheads="1"/>
          </p:cNvSpPr>
          <p:nvPr/>
        </p:nvSpPr>
        <p:spPr bwMode="auto">
          <a:xfrm>
            <a:off x="3924300" y="2108200"/>
            <a:ext cx="1671638"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800" dirty="0">
                <a:solidFill>
                  <a:srgbClr val="DDD9C3"/>
                </a:solidFill>
                <a:latin typeface="微软雅黑" pitchFamily="34" charset="-122"/>
                <a:ea typeface="微软雅黑" pitchFamily="34" charset="-122"/>
                <a:sym typeface="微软雅黑" pitchFamily="34" charset="-122"/>
              </a:rPr>
              <a:t>Part Five</a:t>
            </a:r>
            <a:endParaRPr lang="zh-CN" altLang="en-US" sz="2800" dirty="0">
              <a:solidFill>
                <a:srgbClr val="DDD9C3"/>
              </a:solidFill>
              <a:latin typeface="微软雅黑" pitchFamily="34" charset="-122"/>
              <a:ea typeface="微软雅黑" pitchFamily="34" charset="-122"/>
              <a:sym typeface="微软雅黑" pitchFamily="34" charset="-122"/>
            </a:endParaRPr>
          </a:p>
        </p:txBody>
      </p:sp>
      <p:sp>
        <p:nvSpPr>
          <p:cNvPr id="9219" name="TextBox 4"/>
          <p:cNvSpPr>
            <a:spLocks noChangeArrowheads="1"/>
          </p:cNvSpPr>
          <p:nvPr/>
        </p:nvSpPr>
        <p:spPr bwMode="auto">
          <a:xfrm>
            <a:off x="3829632" y="2632075"/>
            <a:ext cx="28305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rgbClr val="E36C09"/>
                </a:solidFill>
                <a:latin typeface="楷体" panose="02010609060101010101" pitchFamily="49" charset="-122"/>
                <a:ea typeface="楷体" panose="02010609060101010101" pitchFamily="49" charset="-122"/>
                <a:sym typeface="Calibri" pitchFamily="34" charset="0"/>
              </a:rPr>
              <a:t>系统演示</a:t>
            </a:r>
            <a:endParaRPr lang="zh-CN" altLang="en-US" sz="2800" b="1" dirty="0">
              <a:solidFill>
                <a:srgbClr val="E36C09"/>
              </a:solidFill>
              <a:latin typeface="楷体" panose="02010609060101010101" pitchFamily="49" charset="-122"/>
              <a:ea typeface="楷体" panose="02010609060101010101" pitchFamily="49" charset="-122"/>
              <a:sym typeface="宋体" pitchFamily="2" charset="-122"/>
            </a:endParaRPr>
          </a:p>
        </p:txBody>
      </p:sp>
      <p:sp>
        <p:nvSpPr>
          <p:cNvPr id="9220" name="TextBox 5"/>
          <p:cNvSpPr>
            <a:spLocks noChangeArrowheads="1"/>
          </p:cNvSpPr>
          <p:nvPr/>
        </p:nvSpPr>
        <p:spPr bwMode="auto">
          <a:xfrm>
            <a:off x="2162175" y="1814513"/>
            <a:ext cx="142539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9600" b="1" dirty="0" smtClean="0">
                <a:solidFill>
                  <a:srgbClr val="FFFFFF"/>
                </a:solidFill>
                <a:latin typeface="Kozuka Mincho Pr6N H" pitchFamily="18" charset="-128"/>
                <a:ea typeface="Kozuka Mincho Pr6N H" pitchFamily="18" charset="-128"/>
                <a:sym typeface="Kozuka Mincho Pr6N H" pitchFamily="18" charset="-128"/>
              </a:rPr>
              <a:t>04</a:t>
            </a:r>
            <a:endParaRPr lang="zh-CN" altLang="en-US" sz="9600" b="1" dirty="0">
              <a:solidFill>
                <a:srgbClr val="FFFFFF"/>
              </a:solidFill>
              <a:latin typeface="Kozuka Mincho Pr6N H" pitchFamily="18" charset="-128"/>
              <a:ea typeface="Kozuka Mincho Pr6N H" pitchFamily="18" charset="-128"/>
              <a:sym typeface="Kozuka Mincho Pr6N H" pitchFamily="18" charset="-128"/>
            </a:endParaRPr>
          </a:p>
        </p:txBody>
      </p:sp>
      <p:sp>
        <p:nvSpPr>
          <p:cNvPr id="9221" name="直接连接符 6"/>
          <p:cNvSpPr>
            <a:spLocks noChangeShapeType="1"/>
          </p:cNvSpPr>
          <p:nvPr/>
        </p:nvSpPr>
        <p:spPr bwMode="auto">
          <a:xfrm>
            <a:off x="2311400" y="3167063"/>
            <a:ext cx="4249738" cy="1587"/>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9222" name="直接连接符 7"/>
          <p:cNvSpPr>
            <a:spLocks noChangeShapeType="1"/>
          </p:cNvSpPr>
          <p:nvPr/>
        </p:nvSpPr>
        <p:spPr bwMode="auto">
          <a:xfrm>
            <a:off x="2311400" y="1819275"/>
            <a:ext cx="4249738" cy="1588"/>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2436538572"/>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221"/>
                                        </p:tgtEl>
                                        <p:attrNameLst>
                                          <p:attrName>style.visibility</p:attrName>
                                        </p:attrNameLst>
                                      </p:cBhvr>
                                      <p:to>
                                        <p:strVal val="visible"/>
                                      </p:to>
                                    </p:set>
                                    <p:animEffect>
                                      <p:cBhvr>
                                        <p:cTn id="7" dur="750"/>
                                        <p:tgtEl>
                                          <p:spTgt spid="9221"/>
                                        </p:tgtEl>
                                      </p:cBhvr>
                                    </p:animEffect>
                                    <p:anim calcmode="lin" valueType="num">
                                      <p:cBhvr>
                                        <p:cTn id="8" dur="750" fill="hold"/>
                                        <p:tgtEl>
                                          <p:spTgt spid="9221"/>
                                        </p:tgtEl>
                                        <p:attrNameLst>
                                          <p:attrName>ppt_x</p:attrName>
                                        </p:attrNameLst>
                                      </p:cBhvr>
                                      <p:tavLst>
                                        <p:tav tm="0">
                                          <p:val>
                                            <p:strVal val="#ppt_x"/>
                                          </p:val>
                                        </p:tav>
                                        <p:tav tm="100000">
                                          <p:val>
                                            <p:strVal val="#ppt_x"/>
                                          </p:val>
                                        </p:tav>
                                      </p:tavLst>
                                    </p:anim>
                                    <p:anim calcmode="lin" valueType="num">
                                      <p:cBhvr>
                                        <p:cTn id="9" dur="750" fill="hold"/>
                                        <p:tgtEl>
                                          <p:spTgt spid="922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222"/>
                                        </p:tgtEl>
                                        <p:attrNameLst>
                                          <p:attrName>style.visibility</p:attrName>
                                        </p:attrNameLst>
                                      </p:cBhvr>
                                      <p:to>
                                        <p:strVal val="visible"/>
                                      </p:to>
                                    </p:set>
                                    <p:animEffect>
                                      <p:cBhvr>
                                        <p:cTn id="12" dur="750"/>
                                        <p:tgtEl>
                                          <p:spTgt spid="9222"/>
                                        </p:tgtEl>
                                      </p:cBhvr>
                                    </p:animEffect>
                                    <p:anim calcmode="lin" valueType="num">
                                      <p:cBhvr>
                                        <p:cTn id="13" dur="750" fill="hold"/>
                                        <p:tgtEl>
                                          <p:spTgt spid="9222"/>
                                        </p:tgtEl>
                                        <p:attrNameLst>
                                          <p:attrName>ppt_x</p:attrName>
                                        </p:attrNameLst>
                                      </p:cBhvr>
                                      <p:tavLst>
                                        <p:tav tm="0">
                                          <p:val>
                                            <p:strVal val="#ppt_x"/>
                                          </p:val>
                                        </p:tav>
                                        <p:tav tm="100000">
                                          <p:val>
                                            <p:strVal val="#ppt_x"/>
                                          </p:val>
                                        </p:tav>
                                      </p:tavLst>
                                    </p:anim>
                                    <p:anim calcmode="lin" valueType="num">
                                      <p:cBhvr>
                                        <p:cTn id="14" dur="750" fill="hold"/>
                                        <p:tgtEl>
                                          <p:spTgt spid="9222"/>
                                        </p:tgtEl>
                                        <p:attrNameLst>
                                          <p:attrName>ppt_y</p:attrName>
                                        </p:attrNameLst>
                                      </p:cBhvr>
                                      <p:tavLst>
                                        <p:tav tm="0">
                                          <p:val>
                                            <p:strVal val="#ppt_y-.1"/>
                                          </p:val>
                                        </p:tav>
                                        <p:tav tm="100000">
                                          <p:val>
                                            <p:strVal val="#ppt_y"/>
                                          </p:val>
                                        </p:tav>
                                      </p:tavLst>
                                    </p:anim>
                                  </p:childTnLst>
                                </p:cTn>
                              </p:par>
                            </p:childTnLst>
                          </p:cTn>
                        </p:par>
                        <p:par>
                          <p:cTn id="15" fill="hold" nodeType="afterGroup">
                            <p:stCondLst>
                              <p:cond delay="750"/>
                            </p:stCondLst>
                            <p:childTnLst>
                              <p:par>
                                <p:cTn id="16" presetID="22" presetClass="entr" presetSubtype="4" fill="hold" grpId="0" nodeType="afterEffect">
                                  <p:stCondLst>
                                    <p:cond delay="0"/>
                                  </p:stCondLst>
                                  <p:childTnLst>
                                    <p:set>
                                      <p:cBhvr>
                                        <p:cTn id="17" dur="1" fill="hold">
                                          <p:stCondLst>
                                            <p:cond delay="0"/>
                                          </p:stCondLst>
                                        </p:cTn>
                                        <p:tgtEl>
                                          <p:spTgt spid="9220"/>
                                        </p:tgtEl>
                                        <p:attrNameLst>
                                          <p:attrName>style.visibility</p:attrName>
                                        </p:attrNameLst>
                                      </p:cBhvr>
                                      <p:to>
                                        <p:strVal val="visible"/>
                                      </p:to>
                                    </p:set>
                                    <p:animEffect>
                                      <p:cBhvr>
                                        <p:cTn id="18" dur="1000"/>
                                        <p:tgtEl>
                                          <p:spTgt spid="9220"/>
                                        </p:tgtEl>
                                      </p:cBhvr>
                                    </p:animEffect>
                                  </p:childTnLst>
                                </p:cTn>
                              </p:par>
                            </p:childTnLst>
                          </p:cTn>
                        </p:par>
                        <p:par>
                          <p:cTn id="19" fill="hold" nodeType="afterGroup">
                            <p:stCondLst>
                              <p:cond delay="1750"/>
                            </p:stCondLst>
                            <p:childTnLst>
                              <p:par>
                                <p:cTn id="20" presetID="22" presetClass="entr" presetSubtype="8" fill="hold" grpId="0" nodeType="afterEffect">
                                  <p:stCondLst>
                                    <p:cond delay="0"/>
                                  </p:stCondLst>
                                  <p:childTnLst>
                                    <p:set>
                                      <p:cBhvr>
                                        <p:cTn id="21" dur="1" fill="hold">
                                          <p:stCondLst>
                                            <p:cond delay="0"/>
                                          </p:stCondLst>
                                        </p:cTn>
                                        <p:tgtEl>
                                          <p:spTgt spid="9218"/>
                                        </p:tgtEl>
                                        <p:attrNameLst>
                                          <p:attrName>style.visibility</p:attrName>
                                        </p:attrNameLst>
                                      </p:cBhvr>
                                      <p:to>
                                        <p:strVal val="visible"/>
                                      </p:to>
                                    </p:set>
                                    <p:animEffect>
                                      <p:cBhvr>
                                        <p:cTn id="22" dur="1000"/>
                                        <p:tgtEl>
                                          <p:spTgt spid="9218"/>
                                        </p:tgtEl>
                                      </p:cBhvr>
                                    </p:animEffect>
                                  </p:childTnLst>
                                </p:cTn>
                              </p:par>
                            </p:childTnLst>
                          </p:cTn>
                        </p:par>
                        <p:par>
                          <p:cTn id="23" fill="hold" nodeType="afterGroup">
                            <p:stCondLst>
                              <p:cond delay="2750"/>
                            </p:stCondLst>
                            <p:childTnLst>
                              <p:par>
                                <p:cTn id="24" presetID="47" presetClass="entr" presetSubtype="0" fill="hold" grpId="0" nodeType="afterEffect">
                                  <p:stCondLst>
                                    <p:cond delay="0"/>
                                  </p:stCondLst>
                                  <p:childTnLst>
                                    <p:set>
                                      <p:cBhvr>
                                        <p:cTn id="25" dur="1" fill="hold">
                                          <p:stCondLst>
                                            <p:cond delay="0"/>
                                          </p:stCondLst>
                                        </p:cTn>
                                        <p:tgtEl>
                                          <p:spTgt spid="9219"/>
                                        </p:tgtEl>
                                        <p:attrNameLst>
                                          <p:attrName>style.visibility</p:attrName>
                                        </p:attrNameLst>
                                      </p:cBhvr>
                                      <p:to>
                                        <p:strVal val="visible"/>
                                      </p:to>
                                    </p:set>
                                    <p:animEffect>
                                      <p:cBhvr>
                                        <p:cTn id="26" dur="1000"/>
                                        <p:tgtEl>
                                          <p:spTgt spid="9219"/>
                                        </p:tgtEl>
                                      </p:cBhvr>
                                    </p:animEffect>
                                    <p:anim calcmode="lin" valueType="num">
                                      <p:cBhvr>
                                        <p:cTn id="27" dur="1000" fill="hold"/>
                                        <p:tgtEl>
                                          <p:spTgt spid="9219"/>
                                        </p:tgtEl>
                                        <p:attrNameLst>
                                          <p:attrName>ppt_x</p:attrName>
                                        </p:attrNameLst>
                                      </p:cBhvr>
                                      <p:tavLst>
                                        <p:tav tm="0">
                                          <p:val>
                                            <p:strVal val="#ppt_x"/>
                                          </p:val>
                                        </p:tav>
                                        <p:tav tm="100000">
                                          <p:val>
                                            <p:strVal val="#ppt_x"/>
                                          </p:val>
                                        </p:tav>
                                      </p:tavLst>
                                    </p:anim>
                                    <p:anim calcmode="lin" valueType="num">
                                      <p:cBhvr>
                                        <p:cTn id="28" dur="1000" fill="hold"/>
                                        <p:tgtEl>
                                          <p:spTgt spid="92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8" grpId="0" bldLvl="0" animBg="1" autoUpdateAnimBg="0"/>
      <p:bldP spid="9219" grpId="0" bldLvl="0" autoUpdateAnimBg="0"/>
      <p:bldP spid="9220" grpId="0" bldLvl="0" autoUpdateAnimBg="0"/>
      <p:bldP spid="9221" grpId="0" animBg="1"/>
      <p:bldP spid="922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extBox 3"/>
          <p:cNvSpPr>
            <a:spLocks noChangeArrowheads="1"/>
          </p:cNvSpPr>
          <p:nvPr/>
        </p:nvSpPr>
        <p:spPr bwMode="auto">
          <a:xfrm>
            <a:off x="3924300" y="2108200"/>
            <a:ext cx="17557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800">
                <a:solidFill>
                  <a:srgbClr val="DDD9C3"/>
                </a:solidFill>
                <a:latin typeface="微软雅黑" pitchFamily="34" charset="-122"/>
                <a:ea typeface="微软雅黑" pitchFamily="34" charset="-122"/>
                <a:sym typeface="微软雅黑" pitchFamily="34" charset="-122"/>
              </a:rPr>
              <a:t>Part Four</a:t>
            </a:r>
            <a:endParaRPr lang="zh-CN" altLang="en-US" sz="2800">
              <a:solidFill>
                <a:srgbClr val="DDD9C3"/>
              </a:solidFill>
              <a:latin typeface="微软雅黑" pitchFamily="34" charset="-122"/>
              <a:ea typeface="微软雅黑" pitchFamily="34" charset="-122"/>
              <a:sym typeface="微软雅黑" pitchFamily="34" charset="-122"/>
            </a:endParaRPr>
          </a:p>
        </p:txBody>
      </p:sp>
      <p:sp>
        <p:nvSpPr>
          <p:cNvPr id="17411" name="TextBox 4"/>
          <p:cNvSpPr>
            <a:spLocks noChangeArrowheads="1"/>
          </p:cNvSpPr>
          <p:nvPr/>
        </p:nvSpPr>
        <p:spPr bwMode="auto">
          <a:xfrm>
            <a:off x="3851950" y="2632075"/>
            <a:ext cx="28305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rgbClr val="E36C09"/>
                </a:solidFill>
                <a:latin typeface="Calibri" pitchFamily="34" charset="0"/>
                <a:sym typeface="Calibri" pitchFamily="34" charset="0"/>
              </a:rPr>
              <a:t>不足与展望</a:t>
            </a:r>
            <a:endParaRPr lang="zh-CN" altLang="en-US" sz="2800" b="1" dirty="0">
              <a:solidFill>
                <a:srgbClr val="E36C09"/>
              </a:solidFill>
              <a:latin typeface="Calibri" pitchFamily="34" charset="0"/>
              <a:sym typeface="宋体" pitchFamily="2" charset="-122"/>
            </a:endParaRPr>
          </a:p>
        </p:txBody>
      </p:sp>
      <p:sp>
        <p:nvSpPr>
          <p:cNvPr id="17412" name="TextBox 5"/>
          <p:cNvSpPr>
            <a:spLocks noChangeArrowheads="1"/>
          </p:cNvSpPr>
          <p:nvPr/>
        </p:nvSpPr>
        <p:spPr bwMode="auto">
          <a:xfrm>
            <a:off x="2162175" y="1814513"/>
            <a:ext cx="142539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9600" b="1" dirty="0" smtClean="0">
                <a:solidFill>
                  <a:srgbClr val="FFFFFF"/>
                </a:solidFill>
                <a:latin typeface="Kozuka Mincho Pr6N H" pitchFamily="18" charset="-128"/>
                <a:ea typeface="Kozuka Mincho Pr6N H" pitchFamily="18" charset="-128"/>
                <a:sym typeface="Kozuka Mincho Pr6N H" pitchFamily="18" charset="-128"/>
              </a:rPr>
              <a:t>05</a:t>
            </a:r>
            <a:endParaRPr lang="zh-CN" altLang="en-US" sz="9600" b="1" dirty="0">
              <a:solidFill>
                <a:srgbClr val="FFFFFF"/>
              </a:solidFill>
              <a:latin typeface="Kozuka Mincho Pr6N H" pitchFamily="18" charset="-128"/>
              <a:ea typeface="Kozuka Mincho Pr6N H" pitchFamily="18" charset="-128"/>
              <a:sym typeface="Kozuka Mincho Pr6N H" pitchFamily="18" charset="-128"/>
            </a:endParaRPr>
          </a:p>
        </p:txBody>
      </p:sp>
      <p:sp>
        <p:nvSpPr>
          <p:cNvPr id="17413" name="直接连接符 6"/>
          <p:cNvSpPr>
            <a:spLocks noChangeShapeType="1"/>
          </p:cNvSpPr>
          <p:nvPr/>
        </p:nvSpPr>
        <p:spPr bwMode="auto">
          <a:xfrm>
            <a:off x="2311400" y="3167063"/>
            <a:ext cx="4249738" cy="1587"/>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414" name="直接连接符 7"/>
          <p:cNvSpPr>
            <a:spLocks noChangeShapeType="1"/>
          </p:cNvSpPr>
          <p:nvPr/>
        </p:nvSpPr>
        <p:spPr bwMode="auto">
          <a:xfrm>
            <a:off x="2311400" y="1819275"/>
            <a:ext cx="4249738" cy="1588"/>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7413"/>
                                        </p:tgtEl>
                                        <p:attrNameLst>
                                          <p:attrName>style.visibility</p:attrName>
                                        </p:attrNameLst>
                                      </p:cBhvr>
                                      <p:to>
                                        <p:strVal val="visible"/>
                                      </p:to>
                                    </p:set>
                                    <p:animEffect>
                                      <p:cBhvr>
                                        <p:cTn id="7" dur="750"/>
                                        <p:tgtEl>
                                          <p:spTgt spid="17413"/>
                                        </p:tgtEl>
                                      </p:cBhvr>
                                    </p:animEffect>
                                    <p:anim calcmode="lin" valueType="num">
                                      <p:cBhvr>
                                        <p:cTn id="8" dur="750" fill="hold"/>
                                        <p:tgtEl>
                                          <p:spTgt spid="17413"/>
                                        </p:tgtEl>
                                        <p:attrNameLst>
                                          <p:attrName>ppt_x</p:attrName>
                                        </p:attrNameLst>
                                      </p:cBhvr>
                                      <p:tavLst>
                                        <p:tav tm="0">
                                          <p:val>
                                            <p:strVal val="#ppt_x"/>
                                          </p:val>
                                        </p:tav>
                                        <p:tav tm="100000">
                                          <p:val>
                                            <p:strVal val="#ppt_x"/>
                                          </p:val>
                                        </p:tav>
                                      </p:tavLst>
                                    </p:anim>
                                    <p:anim calcmode="lin" valueType="num">
                                      <p:cBhvr>
                                        <p:cTn id="9" dur="750" fill="hold"/>
                                        <p:tgtEl>
                                          <p:spTgt spid="1741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7414"/>
                                        </p:tgtEl>
                                        <p:attrNameLst>
                                          <p:attrName>style.visibility</p:attrName>
                                        </p:attrNameLst>
                                      </p:cBhvr>
                                      <p:to>
                                        <p:strVal val="visible"/>
                                      </p:to>
                                    </p:set>
                                    <p:animEffect>
                                      <p:cBhvr>
                                        <p:cTn id="12" dur="750"/>
                                        <p:tgtEl>
                                          <p:spTgt spid="17414"/>
                                        </p:tgtEl>
                                      </p:cBhvr>
                                    </p:animEffect>
                                    <p:anim calcmode="lin" valueType="num">
                                      <p:cBhvr>
                                        <p:cTn id="13" dur="750" fill="hold"/>
                                        <p:tgtEl>
                                          <p:spTgt spid="17414"/>
                                        </p:tgtEl>
                                        <p:attrNameLst>
                                          <p:attrName>ppt_x</p:attrName>
                                        </p:attrNameLst>
                                      </p:cBhvr>
                                      <p:tavLst>
                                        <p:tav tm="0">
                                          <p:val>
                                            <p:strVal val="#ppt_x"/>
                                          </p:val>
                                        </p:tav>
                                        <p:tav tm="100000">
                                          <p:val>
                                            <p:strVal val="#ppt_x"/>
                                          </p:val>
                                        </p:tav>
                                      </p:tavLst>
                                    </p:anim>
                                    <p:anim calcmode="lin" valueType="num">
                                      <p:cBhvr>
                                        <p:cTn id="14" dur="750" fill="hold"/>
                                        <p:tgtEl>
                                          <p:spTgt spid="17414"/>
                                        </p:tgtEl>
                                        <p:attrNameLst>
                                          <p:attrName>ppt_y</p:attrName>
                                        </p:attrNameLst>
                                      </p:cBhvr>
                                      <p:tavLst>
                                        <p:tav tm="0">
                                          <p:val>
                                            <p:strVal val="#ppt_y-.1"/>
                                          </p:val>
                                        </p:tav>
                                        <p:tav tm="100000">
                                          <p:val>
                                            <p:strVal val="#ppt_y"/>
                                          </p:val>
                                        </p:tav>
                                      </p:tavLst>
                                    </p:anim>
                                  </p:childTnLst>
                                </p:cTn>
                              </p:par>
                            </p:childTnLst>
                          </p:cTn>
                        </p:par>
                        <p:par>
                          <p:cTn id="15" fill="hold" nodeType="afterGroup">
                            <p:stCondLst>
                              <p:cond delay="750"/>
                            </p:stCondLst>
                            <p:childTnLst>
                              <p:par>
                                <p:cTn id="16" presetID="22" presetClass="entr" presetSubtype="4" fill="hold" grpId="0" nodeType="afterEffect">
                                  <p:stCondLst>
                                    <p:cond delay="0"/>
                                  </p:stCondLst>
                                  <p:childTnLst>
                                    <p:set>
                                      <p:cBhvr>
                                        <p:cTn id="17" dur="1" fill="hold">
                                          <p:stCondLst>
                                            <p:cond delay="0"/>
                                          </p:stCondLst>
                                        </p:cTn>
                                        <p:tgtEl>
                                          <p:spTgt spid="17412"/>
                                        </p:tgtEl>
                                        <p:attrNameLst>
                                          <p:attrName>style.visibility</p:attrName>
                                        </p:attrNameLst>
                                      </p:cBhvr>
                                      <p:to>
                                        <p:strVal val="visible"/>
                                      </p:to>
                                    </p:set>
                                    <p:animEffect>
                                      <p:cBhvr>
                                        <p:cTn id="18" dur="1000"/>
                                        <p:tgtEl>
                                          <p:spTgt spid="17412"/>
                                        </p:tgtEl>
                                      </p:cBhvr>
                                    </p:animEffect>
                                  </p:childTnLst>
                                </p:cTn>
                              </p:par>
                            </p:childTnLst>
                          </p:cTn>
                        </p:par>
                        <p:par>
                          <p:cTn id="19" fill="hold" nodeType="afterGroup">
                            <p:stCondLst>
                              <p:cond delay="1750"/>
                            </p:stCondLst>
                            <p:childTnLst>
                              <p:par>
                                <p:cTn id="20" presetID="22" presetClass="entr" presetSubtype="8" fill="hold" grpId="0" nodeType="afterEffect">
                                  <p:stCondLst>
                                    <p:cond delay="0"/>
                                  </p:stCondLst>
                                  <p:childTnLst>
                                    <p:set>
                                      <p:cBhvr>
                                        <p:cTn id="21" dur="1" fill="hold">
                                          <p:stCondLst>
                                            <p:cond delay="0"/>
                                          </p:stCondLst>
                                        </p:cTn>
                                        <p:tgtEl>
                                          <p:spTgt spid="17410"/>
                                        </p:tgtEl>
                                        <p:attrNameLst>
                                          <p:attrName>style.visibility</p:attrName>
                                        </p:attrNameLst>
                                      </p:cBhvr>
                                      <p:to>
                                        <p:strVal val="visible"/>
                                      </p:to>
                                    </p:set>
                                    <p:animEffect>
                                      <p:cBhvr>
                                        <p:cTn id="22" dur="1000"/>
                                        <p:tgtEl>
                                          <p:spTgt spid="17410"/>
                                        </p:tgtEl>
                                      </p:cBhvr>
                                    </p:animEffect>
                                  </p:childTnLst>
                                </p:cTn>
                              </p:par>
                            </p:childTnLst>
                          </p:cTn>
                        </p:par>
                        <p:par>
                          <p:cTn id="23" fill="hold" nodeType="afterGroup">
                            <p:stCondLst>
                              <p:cond delay="2750"/>
                            </p:stCondLst>
                            <p:childTnLst>
                              <p:par>
                                <p:cTn id="24" presetID="47" presetClass="entr" presetSubtype="0" fill="hold" grpId="0" nodeType="afterEffect">
                                  <p:stCondLst>
                                    <p:cond delay="0"/>
                                  </p:stCondLst>
                                  <p:childTnLst>
                                    <p:set>
                                      <p:cBhvr>
                                        <p:cTn id="25" dur="1" fill="hold">
                                          <p:stCondLst>
                                            <p:cond delay="0"/>
                                          </p:stCondLst>
                                        </p:cTn>
                                        <p:tgtEl>
                                          <p:spTgt spid="17411"/>
                                        </p:tgtEl>
                                        <p:attrNameLst>
                                          <p:attrName>style.visibility</p:attrName>
                                        </p:attrNameLst>
                                      </p:cBhvr>
                                      <p:to>
                                        <p:strVal val="visible"/>
                                      </p:to>
                                    </p:set>
                                    <p:animEffect>
                                      <p:cBhvr>
                                        <p:cTn id="26" dur="1000"/>
                                        <p:tgtEl>
                                          <p:spTgt spid="17411"/>
                                        </p:tgtEl>
                                      </p:cBhvr>
                                    </p:animEffect>
                                    <p:anim calcmode="lin" valueType="num">
                                      <p:cBhvr>
                                        <p:cTn id="27" dur="1000" fill="hold"/>
                                        <p:tgtEl>
                                          <p:spTgt spid="17411"/>
                                        </p:tgtEl>
                                        <p:attrNameLst>
                                          <p:attrName>ppt_x</p:attrName>
                                        </p:attrNameLst>
                                      </p:cBhvr>
                                      <p:tavLst>
                                        <p:tav tm="0">
                                          <p:val>
                                            <p:strVal val="#ppt_x"/>
                                          </p:val>
                                        </p:tav>
                                        <p:tav tm="100000">
                                          <p:val>
                                            <p:strVal val="#ppt_x"/>
                                          </p:val>
                                        </p:tav>
                                      </p:tavLst>
                                    </p:anim>
                                    <p:anim calcmode="lin" valueType="num">
                                      <p:cBhvr>
                                        <p:cTn id="28" dur="1000" fill="hold"/>
                                        <p:tgtEl>
                                          <p:spTgt spid="174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0" grpId="0" bldLvl="0" animBg="1" autoUpdateAnimBg="0"/>
      <p:bldP spid="17411" grpId="0" bldLvl="0" autoUpdateAnimBg="0"/>
      <p:bldP spid="17412" grpId="0" bldLvl="0" autoUpdateAnimBg="0"/>
      <p:bldP spid="17413" grpId="0" animBg="1"/>
      <p:bldP spid="174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矩形 3"/>
          <p:cNvSpPr>
            <a:spLocks noChangeArrowheads="1"/>
          </p:cNvSpPr>
          <p:nvPr/>
        </p:nvSpPr>
        <p:spPr bwMode="auto">
          <a:xfrm>
            <a:off x="0" y="6350"/>
            <a:ext cx="2700338" cy="5137150"/>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4099" name="TextBox 5"/>
          <p:cNvSpPr>
            <a:spLocks noChangeArrowheads="1"/>
          </p:cNvSpPr>
          <p:nvPr/>
        </p:nvSpPr>
        <p:spPr bwMode="auto">
          <a:xfrm>
            <a:off x="401638" y="2613025"/>
            <a:ext cx="1897062"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3600" b="1" dirty="0">
                <a:solidFill>
                  <a:srgbClr val="E36C09"/>
                </a:solidFill>
                <a:latin typeface="Calibri" pitchFamily="34" charset="0"/>
                <a:sym typeface="Calibri" pitchFamily="34" charset="0"/>
              </a:rPr>
              <a:t>Contents</a:t>
            </a:r>
            <a:endParaRPr lang="zh-CN" altLang="en-US" sz="3600" b="1" dirty="0">
              <a:solidFill>
                <a:srgbClr val="E36C09"/>
              </a:solidFill>
              <a:latin typeface="Calibri" pitchFamily="34" charset="0"/>
              <a:sym typeface="宋体" pitchFamily="2" charset="-122"/>
            </a:endParaRPr>
          </a:p>
        </p:txBody>
      </p:sp>
      <p:sp>
        <p:nvSpPr>
          <p:cNvPr id="4100" name="TextBox 6"/>
          <p:cNvSpPr>
            <a:spLocks noChangeArrowheads="1"/>
          </p:cNvSpPr>
          <p:nvPr/>
        </p:nvSpPr>
        <p:spPr bwMode="auto">
          <a:xfrm>
            <a:off x="693738" y="1890713"/>
            <a:ext cx="1312862" cy="769937"/>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4400" b="1">
                <a:solidFill>
                  <a:schemeClr val="bg1"/>
                </a:solidFill>
                <a:latin typeface="微软雅黑" pitchFamily="34" charset="-122"/>
                <a:ea typeface="微软雅黑" pitchFamily="34" charset="-122"/>
                <a:sym typeface="微软雅黑" pitchFamily="34" charset="-122"/>
              </a:rPr>
              <a:t>目录</a:t>
            </a:r>
          </a:p>
        </p:txBody>
      </p:sp>
      <p:sp>
        <p:nvSpPr>
          <p:cNvPr id="4101" name="椭圆 8"/>
          <p:cNvSpPr>
            <a:spLocks noChangeArrowheads="1"/>
          </p:cNvSpPr>
          <p:nvPr/>
        </p:nvSpPr>
        <p:spPr bwMode="auto">
          <a:xfrm>
            <a:off x="3563938" y="1416050"/>
            <a:ext cx="215900" cy="215900"/>
          </a:xfrm>
          <a:prstGeom prst="ellipse">
            <a:avLst/>
          </a:prstGeom>
          <a:solidFill>
            <a:srgbClr val="E36C0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4102" name="矩形 9"/>
          <p:cNvSpPr>
            <a:spLocks noChangeArrowheads="1"/>
          </p:cNvSpPr>
          <p:nvPr/>
        </p:nvSpPr>
        <p:spPr bwMode="auto">
          <a:xfrm>
            <a:off x="3965575" y="1347788"/>
            <a:ext cx="4032250" cy="354012"/>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r>
              <a:rPr lang="zh-CN" altLang="en-US" b="1" dirty="0">
                <a:solidFill>
                  <a:srgbClr val="E36C09"/>
                </a:solidFill>
                <a:latin typeface="楷体" panose="02010609060101010101" pitchFamily="49" charset="-122"/>
                <a:ea typeface="楷体" panose="02010609060101010101" pitchFamily="49" charset="-122"/>
                <a:sym typeface="Calibri" pitchFamily="34" charset="0"/>
              </a:rPr>
              <a:t>选题背景与研究现状</a:t>
            </a:r>
            <a:endParaRPr lang="zh-CN" altLang="en-US" b="1" dirty="0">
              <a:solidFill>
                <a:srgbClr val="E36C09"/>
              </a:solidFill>
              <a:latin typeface="楷体" panose="02010609060101010101" pitchFamily="49" charset="-122"/>
              <a:ea typeface="楷体" panose="02010609060101010101" pitchFamily="49" charset="-122"/>
              <a:sym typeface="宋体" pitchFamily="2" charset="-122"/>
            </a:endParaRPr>
          </a:p>
        </p:txBody>
      </p:sp>
      <p:sp>
        <p:nvSpPr>
          <p:cNvPr id="4103" name="椭圆 10"/>
          <p:cNvSpPr>
            <a:spLocks noChangeArrowheads="1"/>
          </p:cNvSpPr>
          <p:nvPr/>
        </p:nvSpPr>
        <p:spPr bwMode="auto">
          <a:xfrm>
            <a:off x="3563938" y="2008188"/>
            <a:ext cx="215900" cy="215900"/>
          </a:xfrm>
          <a:prstGeom prst="ellipse">
            <a:avLst/>
          </a:prstGeom>
          <a:solidFill>
            <a:srgbClr val="E36C0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4104" name="矩形 11"/>
          <p:cNvSpPr>
            <a:spLocks noChangeArrowheads="1"/>
          </p:cNvSpPr>
          <p:nvPr/>
        </p:nvSpPr>
        <p:spPr bwMode="auto">
          <a:xfrm>
            <a:off x="3965575" y="1938338"/>
            <a:ext cx="4032250" cy="355600"/>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r>
              <a:rPr lang="zh-CN" altLang="en-US" b="1" dirty="0">
                <a:solidFill>
                  <a:srgbClr val="E36C09"/>
                </a:solidFill>
                <a:latin typeface="楷体" panose="02010609060101010101" pitchFamily="49" charset="-122"/>
                <a:ea typeface="楷体" panose="02010609060101010101" pitchFamily="49" charset="-122"/>
                <a:sym typeface="宋体" pitchFamily="2" charset="-122"/>
              </a:rPr>
              <a:t>研究内容</a:t>
            </a:r>
          </a:p>
        </p:txBody>
      </p:sp>
      <p:sp>
        <p:nvSpPr>
          <p:cNvPr id="4105" name="椭圆 12"/>
          <p:cNvSpPr>
            <a:spLocks noChangeArrowheads="1"/>
          </p:cNvSpPr>
          <p:nvPr/>
        </p:nvSpPr>
        <p:spPr bwMode="auto">
          <a:xfrm>
            <a:off x="3563938" y="2568008"/>
            <a:ext cx="215900" cy="215900"/>
          </a:xfrm>
          <a:prstGeom prst="ellipse">
            <a:avLst/>
          </a:prstGeom>
          <a:solidFill>
            <a:srgbClr val="E36C0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4106" name="矩形 13"/>
          <p:cNvSpPr>
            <a:spLocks noChangeArrowheads="1"/>
          </p:cNvSpPr>
          <p:nvPr/>
        </p:nvSpPr>
        <p:spPr bwMode="auto">
          <a:xfrm>
            <a:off x="3965575" y="2499745"/>
            <a:ext cx="4032250" cy="354013"/>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r>
              <a:rPr lang="zh-CN" altLang="en-US" b="1" dirty="0">
                <a:solidFill>
                  <a:srgbClr val="E36C09"/>
                </a:solidFill>
                <a:latin typeface="楷体" panose="02010609060101010101" pitchFamily="49" charset="-122"/>
                <a:ea typeface="楷体" panose="02010609060101010101" pitchFamily="49" charset="-122"/>
                <a:sym typeface="宋体" pitchFamily="2" charset="-122"/>
              </a:rPr>
              <a:t>系统开发</a:t>
            </a:r>
          </a:p>
        </p:txBody>
      </p:sp>
      <p:sp>
        <p:nvSpPr>
          <p:cNvPr id="4107" name="椭圆 14"/>
          <p:cNvSpPr>
            <a:spLocks noChangeArrowheads="1"/>
          </p:cNvSpPr>
          <p:nvPr/>
        </p:nvSpPr>
        <p:spPr bwMode="auto">
          <a:xfrm>
            <a:off x="3563938" y="3168650"/>
            <a:ext cx="215900" cy="215900"/>
          </a:xfrm>
          <a:prstGeom prst="ellipse">
            <a:avLst/>
          </a:prstGeom>
          <a:solidFill>
            <a:srgbClr val="E36C0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4108" name="矩形 15"/>
          <p:cNvSpPr>
            <a:spLocks noChangeArrowheads="1"/>
          </p:cNvSpPr>
          <p:nvPr/>
        </p:nvSpPr>
        <p:spPr bwMode="auto">
          <a:xfrm>
            <a:off x="3965575" y="3098800"/>
            <a:ext cx="4032250" cy="355600"/>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r>
              <a:rPr lang="zh-CN" altLang="en-US" b="1" dirty="0" smtClean="0">
                <a:solidFill>
                  <a:srgbClr val="E36C09"/>
                </a:solidFill>
                <a:latin typeface="楷体" panose="02010609060101010101" pitchFamily="49" charset="-122"/>
                <a:ea typeface="楷体" panose="02010609060101010101" pitchFamily="49" charset="-122"/>
                <a:sym typeface="宋体" pitchFamily="2" charset="-122"/>
              </a:rPr>
              <a:t>系统展示</a:t>
            </a:r>
            <a:endParaRPr lang="zh-CN" altLang="en-US" b="1" dirty="0">
              <a:solidFill>
                <a:srgbClr val="E36C09"/>
              </a:solidFill>
              <a:latin typeface="楷体" panose="02010609060101010101" pitchFamily="49" charset="-122"/>
              <a:ea typeface="楷体" panose="02010609060101010101" pitchFamily="49" charset="-122"/>
              <a:sym typeface="宋体" pitchFamily="2" charset="-122"/>
            </a:endParaRPr>
          </a:p>
        </p:txBody>
      </p:sp>
      <p:sp>
        <p:nvSpPr>
          <p:cNvPr id="13" name="椭圆 14">
            <a:extLst>
              <a:ext uri="{FF2B5EF4-FFF2-40B4-BE49-F238E27FC236}">
                <a16:creationId xmlns:a16="http://schemas.microsoft.com/office/drawing/2014/main" id="{11463D61-E359-4962-99C8-3124EDA418AF}"/>
              </a:ext>
            </a:extLst>
          </p:cNvPr>
          <p:cNvSpPr>
            <a:spLocks noChangeArrowheads="1"/>
          </p:cNvSpPr>
          <p:nvPr/>
        </p:nvSpPr>
        <p:spPr bwMode="auto">
          <a:xfrm>
            <a:off x="3574558" y="3798105"/>
            <a:ext cx="215900" cy="215900"/>
          </a:xfrm>
          <a:prstGeom prst="ellipse">
            <a:avLst/>
          </a:prstGeom>
          <a:solidFill>
            <a:srgbClr val="E36C0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4" name="矩形 15">
            <a:extLst>
              <a:ext uri="{FF2B5EF4-FFF2-40B4-BE49-F238E27FC236}">
                <a16:creationId xmlns:a16="http://schemas.microsoft.com/office/drawing/2014/main" id="{9231B8AA-6CDC-46B9-89D0-0D0982458304}"/>
              </a:ext>
            </a:extLst>
          </p:cNvPr>
          <p:cNvSpPr>
            <a:spLocks noChangeArrowheads="1"/>
          </p:cNvSpPr>
          <p:nvPr/>
        </p:nvSpPr>
        <p:spPr bwMode="auto">
          <a:xfrm>
            <a:off x="3976195" y="3728255"/>
            <a:ext cx="4032250" cy="355600"/>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r>
              <a:rPr lang="zh-CN" altLang="en-US" b="1" dirty="0">
                <a:solidFill>
                  <a:srgbClr val="E36C09"/>
                </a:solidFill>
                <a:latin typeface="楷体" panose="02010609060101010101" pitchFamily="49" charset="-122"/>
                <a:ea typeface="楷体" panose="02010609060101010101" pitchFamily="49" charset="-122"/>
                <a:sym typeface="Calibri" pitchFamily="34" charset="0"/>
              </a:rPr>
              <a:t>不足与</a:t>
            </a:r>
            <a:r>
              <a:rPr lang="zh-CN" altLang="en-US" b="1" dirty="0" smtClean="0">
                <a:solidFill>
                  <a:srgbClr val="E36C09"/>
                </a:solidFill>
                <a:latin typeface="楷体" panose="02010609060101010101" pitchFamily="49" charset="-122"/>
                <a:ea typeface="楷体" panose="02010609060101010101" pitchFamily="49" charset="-122"/>
                <a:sym typeface="Calibri" pitchFamily="34" charset="0"/>
              </a:rPr>
              <a:t>展望</a:t>
            </a:r>
            <a:endParaRPr lang="zh-CN" altLang="en-US" b="1" dirty="0">
              <a:solidFill>
                <a:srgbClr val="E36C09"/>
              </a:solidFill>
              <a:latin typeface="楷体" panose="02010609060101010101" pitchFamily="49" charset="-122"/>
              <a:ea typeface="楷体" panose="02010609060101010101" pitchFamily="49" charset="-122"/>
              <a:sym typeface="宋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with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p:cTn id="7" dur="500" fill="hold"/>
                                        <p:tgtEl>
                                          <p:spTgt spid="4098"/>
                                        </p:tgtEl>
                                        <p:attrNameLst>
                                          <p:attrName>ppt_x</p:attrName>
                                        </p:attrNameLst>
                                      </p:cBhvr>
                                      <p:tavLst>
                                        <p:tav tm="0">
                                          <p:val>
                                            <p:strVal val="0-#ppt_w/2"/>
                                          </p:val>
                                        </p:tav>
                                        <p:tav tm="100000">
                                          <p:val>
                                            <p:strVal val="#ppt_x"/>
                                          </p:val>
                                        </p:tav>
                                      </p:tavLst>
                                    </p:anim>
                                    <p:anim calcmode="lin" valueType="num">
                                      <p:cBhvr>
                                        <p:cTn id="8" dur="500" fill="hold"/>
                                        <p:tgtEl>
                                          <p:spTgt spid="4098"/>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100"/>
                                        </p:tgtEl>
                                        <p:attrNameLst>
                                          <p:attrName>style.visibility</p:attrName>
                                        </p:attrNameLst>
                                      </p:cBhvr>
                                      <p:to>
                                        <p:strVal val="visible"/>
                                      </p:to>
                                    </p:set>
                                    <p:animEffect>
                                      <p:cBhvr>
                                        <p:cTn id="12" dur="500"/>
                                        <p:tgtEl>
                                          <p:spTgt spid="4100"/>
                                        </p:tgtEl>
                                      </p:cBhvr>
                                    </p:animEffect>
                                    <p:anim calcmode="lin" valueType="num">
                                      <p:cBhvr>
                                        <p:cTn id="13" dur="500" fill="hold"/>
                                        <p:tgtEl>
                                          <p:spTgt spid="4100"/>
                                        </p:tgtEl>
                                        <p:attrNameLst>
                                          <p:attrName>ppt_x</p:attrName>
                                        </p:attrNameLst>
                                      </p:cBhvr>
                                      <p:tavLst>
                                        <p:tav tm="0">
                                          <p:val>
                                            <p:strVal val="#ppt_x"/>
                                          </p:val>
                                        </p:tav>
                                        <p:tav tm="100000">
                                          <p:val>
                                            <p:strVal val="#ppt_x"/>
                                          </p:val>
                                        </p:tav>
                                      </p:tavLst>
                                    </p:anim>
                                    <p:anim calcmode="lin" valueType="num">
                                      <p:cBhvr>
                                        <p:cTn id="14" dur="500" fill="hold"/>
                                        <p:tgtEl>
                                          <p:spTgt spid="4100"/>
                                        </p:tgtEl>
                                        <p:attrNameLst>
                                          <p:attrName>ppt_y</p:attrName>
                                        </p:attrNameLst>
                                      </p:cBhvr>
                                      <p:tavLst>
                                        <p:tav tm="0">
                                          <p:val>
                                            <p:strVal val="#ppt_y+.1"/>
                                          </p:val>
                                        </p:tav>
                                        <p:tav tm="100000">
                                          <p:val>
                                            <p:strVal val="#ppt_y"/>
                                          </p:val>
                                        </p:tav>
                                      </p:tavLst>
                                    </p:anim>
                                  </p:childTnLst>
                                </p:cTn>
                              </p:par>
                            </p:childTnLst>
                          </p:cTn>
                        </p:par>
                        <p:par>
                          <p:cTn id="15" fill="hold" nodeType="afterGroup">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4099"/>
                                        </p:tgtEl>
                                        <p:attrNameLst>
                                          <p:attrName>style.visibility</p:attrName>
                                        </p:attrNameLst>
                                      </p:cBhvr>
                                      <p:to>
                                        <p:strVal val="visible"/>
                                      </p:to>
                                    </p:set>
                                    <p:anim calcmode="lin" valueType="num">
                                      <p:cBhvr>
                                        <p:cTn id="18" dur="500" fill="hold"/>
                                        <p:tgtEl>
                                          <p:spTgt spid="4099"/>
                                        </p:tgtEl>
                                        <p:attrNameLst>
                                          <p:attrName>ppt_w</p:attrName>
                                        </p:attrNameLst>
                                      </p:cBhvr>
                                      <p:tavLst>
                                        <p:tav tm="0">
                                          <p:val>
                                            <p:fltVal val="0"/>
                                          </p:val>
                                        </p:tav>
                                        <p:tav tm="100000">
                                          <p:val>
                                            <p:strVal val="#ppt_w"/>
                                          </p:val>
                                        </p:tav>
                                      </p:tavLst>
                                    </p:anim>
                                    <p:anim calcmode="lin" valueType="num">
                                      <p:cBhvr>
                                        <p:cTn id="19" dur="500" fill="hold"/>
                                        <p:tgtEl>
                                          <p:spTgt spid="4099"/>
                                        </p:tgtEl>
                                        <p:attrNameLst>
                                          <p:attrName>ppt_h</p:attrName>
                                        </p:attrNameLst>
                                      </p:cBhvr>
                                      <p:tavLst>
                                        <p:tav tm="0">
                                          <p:val>
                                            <p:fltVal val="0"/>
                                          </p:val>
                                        </p:tav>
                                        <p:tav tm="100000">
                                          <p:val>
                                            <p:strVal val="#ppt_h"/>
                                          </p:val>
                                        </p:tav>
                                      </p:tavLst>
                                    </p:anim>
                                    <p:animEffect>
                                      <p:cBhvr>
                                        <p:cTn id="20" dur="500"/>
                                        <p:tgtEl>
                                          <p:spTgt spid="4099"/>
                                        </p:tgtEl>
                                      </p:cBhvr>
                                    </p:animEffect>
                                  </p:childTnLst>
                                </p:cTn>
                              </p:par>
                            </p:childTnLst>
                          </p:cTn>
                        </p:par>
                        <p:par>
                          <p:cTn id="21" fill="hold" nodeType="afterGroup">
                            <p:stCondLst>
                              <p:cond delay="1500"/>
                            </p:stCondLst>
                            <p:childTnLst>
                              <p:par>
                                <p:cTn id="22" presetID="6" presetClass="entr" presetSubtype="16" fill="hold" grpId="0" nodeType="afterEffect">
                                  <p:stCondLst>
                                    <p:cond delay="0"/>
                                  </p:stCondLst>
                                  <p:childTnLst>
                                    <p:set>
                                      <p:cBhvr>
                                        <p:cTn id="23" dur="1" fill="hold">
                                          <p:stCondLst>
                                            <p:cond delay="0"/>
                                          </p:stCondLst>
                                        </p:cTn>
                                        <p:tgtEl>
                                          <p:spTgt spid="4101"/>
                                        </p:tgtEl>
                                        <p:attrNameLst>
                                          <p:attrName>style.visibility</p:attrName>
                                        </p:attrNameLst>
                                      </p:cBhvr>
                                      <p:to>
                                        <p:strVal val="visible"/>
                                      </p:to>
                                    </p:set>
                                    <p:animEffect>
                                      <p:cBhvr>
                                        <p:cTn id="24" dur="500"/>
                                        <p:tgtEl>
                                          <p:spTgt spid="4101"/>
                                        </p:tgtEl>
                                      </p:cBhvr>
                                    </p:animEffect>
                                  </p:childTnLst>
                                </p:cTn>
                              </p:par>
                            </p:childTnLst>
                          </p:cTn>
                        </p:par>
                        <p:par>
                          <p:cTn id="25" fill="hold" nodeType="afterGroup">
                            <p:stCondLst>
                              <p:cond delay="2000"/>
                            </p:stCondLst>
                            <p:childTnLst>
                              <p:par>
                                <p:cTn id="26" presetID="2" presetClass="entr" presetSubtype="2" fill="hold" grpId="0" nodeType="afterEffect">
                                  <p:stCondLst>
                                    <p:cond delay="0"/>
                                  </p:stCondLst>
                                  <p:childTnLst>
                                    <p:set>
                                      <p:cBhvr>
                                        <p:cTn id="27" dur="1" fill="hold">
                                          <p:stCondLst>
                                            <p:cond delay="0"/>
                                          </p:stCondLst>
                                        </p:cTn>
                                        <p:tgtEl>
                                          <p:spTgt spid="4102"/>
                                        </p:tgtEl>
                                        <p:attrNameLst>
                                          <p:attrName>style.visibility</p:attrName>
                                        </p:attrNameLst>
                                      </p:cBhvr>
                                      <p:to>
                                        <p:strVal val="visible"/>
                                      </p:to>
                                    </p:set>
                                    <p:anim calcmode="lin" valueType="num">
                                      <p:cBhvr>
                                        <p:cTn id="28" dur="500" fill="hold"/>
                                        <p:tgtEl>
                                          <p:spTgt spid="4102"/>
                                        </p:tgtEl>
                                        <p:attrNameLst>
                                          <p:attrName>ppt_x</p:attrName>
                                        </p:attrNameLst>
                                      </p:cBhvr>
                                      <p:tavLst>
                                        <p:tav tm="0">
                                          <p:val>
                                            <p:strVal val="1+#ppt_w/2"/>
                                          </p:val>
                                        </p:tav>
                                        <p:tav tm="100000">
                                          <p:val>
                                            <p:strVal val="#ppt_x"/>
                                          </p:val>
                                        </p:tav>
                                      </p:tavLst>
                                    </p:anim>
                                    <p:anim calcmode="lin" valueType="num">
                                      <p:cBhvr>
                                        <p:cTn id="29" dur="500" fill="hold"/>
                                        <p:tgtEl>
                                          <p:spTgt spid="4102"/>
                                        </p:tgtEl>
                                        <p:attrNameLst>
                                          <p:attrName>ppt_y</p:attrName>
                                        </p:attrNameLst>
                                      </p:cBhvr>
                                      <p:tavLst>
                                        <p:tav tm="0">
                                          <p:val>
                                            <p:strVal val="#ppt_y"/>
                                          </p:val>
                                        </p:tav>
                                        <p:tav tm="100000">
                                          <p:val>
                                            <p:strVal val="#ppt_y"/>
                                          </p:val>
                                        </p:tav>
                                      </p:tavLst>
                                    </p:anim>
                                  </p:childTnLst>
                                </p:cTn>
                              </p:par>
                            </p:childTnLst>
                          </p:cTn>
                        </p:par>
                        <p:par>
                          <p:cTn id="30" fill="hold" nodeType="afterGroup">
                            <p:stCondLst>
                              <p:cond delay="2500"/>
                            </p:stCondLst>
                            <p:childTnLst>
                              <p:par>
                                <p:cTn id="31" presetID="6" presetClass="entr" presetSubtype="16" fill="hold" grpId="0" nodeType="afterEffect">
                                  <p:stCondLst>
                                    <p:cond delay="0"/>
                                  </p:stCondLst>
                                  <p:childTnLst>
                                    <p:set>
                                      <p:cBhvr>
                                        <p:cTn id="32" dur="1" fill="hold">
                                          <p:stCondLst>
                                            <p:cond delay="0"/>
                                          </p:stCondLst>
                                        </p:cTn>
                                        <p:tgtEl>
                                          <p:spTgt spid="4103"/>
                                        </p:tgtEl>
                                        <p:attrNameLst>
                                          <p:attrName>style.visibility</p:attrName>
                                        </p:attrNameLst>
                                      </p:cBhvr>
                                      <p:to>
                                        <p:strVal val="visible"/>
                                      </p:to>
                                    </p:set>
                                    <p:animEffect>
                                      <p:cBhvr>
                                        <p:cTn id="33" dur="500"/>
                                        <p:tgtEl>
                                          <p:spTgt spid="4103"/>
                                        </p:tgtEl>
                                      </p:cBhvr>
                                    </p:animEffect>
                                  </p:childTnLst>
                                </p:cTn>
                              </p:par>
                            </p:childTnLst>
                          </p:cTn>
                        </p:par>
                        <p:par>
                          <p:cTn id="34" fill="hold" nodeType="afterGroup">
                            <p:stCondLst>
                              <p:cond delay="3000"/>
                            </p:stCondLst>
                            <p:childTnLst>
                              <p:par>
                                <p:cTn id="35" presetID="2" presetClass="entr" presetSubtype="2" fill="hold" grpId="0" nodeType="afterEffect">
                                  <p:stCondLst>
                                    <p:cond delay="0"/>
                                  </p:stCondLst>
                                  <p:childTnLst>
                                    <p:set>
                                      <p:cBhvr>
                                        <p:cTn id="36" dur="1" fill="hold">
                                          <p:stCondLst>
                                            <p:cond delay="0"/>
                                          </p:stCondLst>
                                        </p:cTn>
                                        <p:tgtEl>
                                          <p:spTgt spid="4104"/>
                                        </p:tgtEl>
                                        <p:attrNameLst>
                                          <p:attrName>style.visibility</p:attrName>
                                        </p:attrNameLst>
                                      </p:cBhvr>
                                      <p:to>
                                        <p:strVal val="visible"/>
                                      </p:to>
                                    </p:set>
                                    <p:anim calcmode="lin" valueType="num">
                                      <p:cBhvr>
                                        <p:cTn id="37" dur="500" fill="hold"/>
                                        <p:tgtEl>
                                          <p:spTgt spid="4104"/>
                                        </p:tgtEl>
                                        <p:attrNameLst>
                                          <p:attrName>ppt_x</p:attrName>
                                        </p:attrNameLst>
                                      </p:cBhvr>
                                      <p:tavLst>
                                        <p:tav tm="0">
                                          <p:val>
                                            <p:strVal val="1+#ppt_w/2"/>
                                          </p:val>
                                        </p:tav>
                                        <p:tav tm="100000">
                                          <p:val>
                                            <p:strVal val="#ppt_x"/>
                                          </p:val>
                                        </p:tav>
                                      </p:tavLst>
                                    </p:anim>
                                    <p:anim calcmode="lin" valueType="num">
                                      <p:cBhvr>
                                        <p:cTn id="38" dur="500" fill="hold"/>
                                        <p:tgtEl>
                                          <p:spTgt spid="4104"/>
                                        </p:tgtEl>
                                        <p:attrNameLst>
                                          <p:attrName>ppt_y</p:attrName>
                                        </p:attrNameLst>
                                      </p:cBhvr>
                                      <p:tavLst>
                                        <p:tav tm="0">
                                          <p:val>
                                            <p:strVal val="#ppt_y"/>
                                          </p:val>
                                        </p:tav>
                                        <p:tav tm="100000">
                                          <p:val>
                                            <p:strVal val="#ppt_y"/>
                                          </p:val>
                                        </p:tav>
                                      </p:tavLst>
                                    </p:anim>
                                  </p:childTnLst>
                                </p:cTn>
                              </p:par>
                            </p:childTnLst>
                          </p:cTn>
                        </p:par>
                        <p:par>
                          <p:cTn id="39" fill="hold" nodeType="afterGroup">
                            <p:stCondLst>
                              <p:cond delay="3500"/>
                            </p:stCondLst>
                            <p:childTnLst>
                              <p:par>
                                <p:cTn id="40" presetID="6" presetClass="entr" presetSubtype="16" fill="hold" grpId="0" nodeType="afterEffect">
                                  <p:stCondLst>
                                    <p:cond delay="0"/>
                                  </p:stCondLst>
                                  <p:childTnLst>
                                    <p:set>
                                      <p:cBhvr>
                                        <p:cTn id="41" dur="1" fill="hold">
                                          <p:stCondLst>
                                            <p:cond delay="0"/>
                                          </p:stCondLst>
                                        </p:cTn>
                                        <p:tgtEl>
                                          <p:spTgt spid="4105"/>
                                        </p:tgtEl>
                                        <p:attrNameLst>
                                          <p:attrName>style.visibility</p:attrName>
                                        </p:attrNameLst>
                                      </p:cBhvr>
                                      <p:to>
                                        <p:strVal val="visible"/>
                                      </p:to>
                                    </p:set>
                                    <p:animEffect>
                                      <p:cBhvr>
                                        <p:cTn id="42" dur="500"/>
                                        <p:tgtEl>
                                          <p:spTgt spid="4105"/>
                                        </p:tgtEl>
                                      </p:cBhvr>
                                    </p:animEffect>
                                  </p:childTnLst>
                                </p:cTn>
                              </p:par>
                            </p:childTnLst>
                          </p:cTn>
                        </p:par>
                        <p:par>
                          <p:cTn id="43" fill="hold" nodeType="afterGroup">
                            <p:stCondLst>
                              <p:cond delay="4000"/>
                            </p:stCondLst>
                            <p:childTnLst>
                              <p:par>
                                <p:cTn id="44" presetID="2" presetClass="entr" presetSubtype="2" fill="hold" grpId="0" nodeType="afterEffect">
                                  <p:stCondLst>
                                    <p:cond delay="0"/>
                                  </p:stCondLst>
                                  <p:childTnLst>
                                    <p:set>
                                      <p:cBhvr>
                                        <p:cTn id="45" dur="1" fill="hold">
                                          <p:stCondLst>
                                            <p:cond delay="0"/>
                                          </p:stCondLst>
                                        </p:cTn>
                                        <p:tgtEl>
                                          <p:spTgt spid="4106"/>
                                        </p:tgtEl>
                                        <p:attrNameLst>
                                          <p:attrName>style.visibility</p:attrName>
                                        </p:attrNameLst>
                                      </p:cBhvr>
                                      <p:to>
                                        <p:strVal val="visible"/>
                                      </p:to>
                                    </p:set>
                                    <p:anim calcmode="lin" valueType="num">
                                      <p:cBhvr>
                                        <p:cTn id="46" dur="500" fill="hold"/>
                                        <p:tgtEl>
                                          <p:spTgt spid="4106"/>
                                        </p:tgtEl>
                                        <p:attrNameLst>
                                          <p:attrName>ppt_x</p:attrName>
                                        </p:attrNameLst>
                                      </p:cBhvr>
                                      <p:tavLst>
                                        <p:tav tm="0">
                                          <p:val>
                                            <p:strVal val="1+#ppt_w/2"/>
                                          </p:val>
                                        </p:tav>
                                        <p:tav tm="100000">
                                          <p:val>
                                            <p:strVal val="#ppt_x"/>
                                          </p:val>
                                        </p:tav>
                                      </p:tavLst>
                                    </p:anim>
                                    <p:anim calcmode="lin" valueType="num">
                                      <p:cBhvr>
                                        <p:cTn id="47" dur="500" fill="hold"/>
                                        <p:tgtEl>
                                          <p:spTgt spid="4106"/>
                                        </p:tgtEl>
                                        <p:attrNameLst>
                                          <p:attrName>ppt_y</p:attrName>
                                        </p:attrNameLst>
                                      </p:cBhvr>
                                      <p:tavLst>
                                        <p:tav tm="0">
                                          <p:val>
                                            <p:strVal val="#ppt_y"/>
                                          </p:val>
                                        </p:tav>
                                        <p:tav tm="100000">
                                          <p:val>
                                            <p:strVal val="#ppt_y"/>
                                          </p:val>
                                        </p:tav>
                                      </p:tavLst>
                                    </p:anim>
                                  </p:childTnLst>
                                </p:cTn>
                              </p:par>
                            </p:childTnLst>
                          </p:cTn>
                        </p:par>
                        <p:par>
                          <p:cTn id="48" fill="hold" nodeType="afterGroup">
                            <p:stCondLst>
                              <p:cond delay="4500"/>
                            </p:stCondLst>
                            <p:childTnLst>
                              <p:par>
                                <p:cTn id="49" presetID="6" presetClass="entr" presetSubtype="16" fill="hold" grpId="0" nodeType="afterEffect">
                                  <p:stCondLst>
                                    <p:cond delay="0"/>
                                  </p:stCondLst>
                                  <p:childTnLst>
                                    <p:set>
                                      <p:cBhvr>
                                        <p:cTn id="50" dur="1" fill="hold">
                                          <p:stCondLst>
                                            <p:cond delay="0"/>
                                          </p:stCondLst>
                                        </p:cTn>
                                        <p:tgtEl>
                                          <p:spTgt spid="4107"/>
                                        </p:tgtEl>
                                        <p:attrNameLst>
                                          <p:attrName>style.visibility</p:attrName>
                                        </p:attrNameLst>
                                      </p:cBhvr>
                                      <p:to>
                                        <p:strVal val="visible"/>
                                      </p:to>
                                    </p:set>
                                    <p:animEffect>
                                      <p:cBhvr>
                                        <p:cTn id="51" dur="500"/>
                                        <p:tgtEl>
                                          <p:spTgt spid="4107"/>
                                        </p:tgtEl>
                                      </p:cBhvr>
                                    </p:animEffect>
                                  </p:childTnLst>
                                </p:cTn>
                              </p:par>
                            </p:childTnLst>
                          </p:cTn>
                        </p:par>
                        <p:par>
                          <p:cTn id="52" fill="hold" nodeType="afterGroup">
                            <p:stCondLst>
                              <p:cond delay="5000"/>
                            </p:stCondLst>
                            <p:childTnLst>
                              <p:par>
                                <p:cTn id="53" presetID="2" presetClass="entr" presetSubtype="2" fill="hold" grpId="0" nodeType="afterEffect">
                                  <p:stCondLst>
                                    <p:cond delay="0"/>
                                  </p:stCondLst>
                                  <p:childTnLst>
                                    <p:set>
                                      <p:cBhvr>
                                        <p:cTn id="54" dur="1" fill="hold">
                                          <p:stCondLst>
                                            <p:cond delay="0"/>
                                          </p:stCondLst>
                                        </p:cTn>
                                        <p:tgtEl>
                                          <p:spTgt spid="4108"/>
                                        </p:tgtEl>
                                        <p:attrNameLst>
                                          <p:attrName>style.visibility</p:attrName>
                                        </p:attrNameLst>
                                      </p:cBhvr>
                                      <p:to>
                                        <p:strVal val="visible"/>
                                      </p:to>
                                    </p:set>
                                    <p:anim calcmode="lin" valueType="num">
                                      <p:cBhvr>
                                        <p:cTn id="55" dur="500" fill="hold"/>
                                        <p:tgtEl>
                                          <p:spTgt spid="4108"/>
                                        </p:tgtEl>
                                        <p:attrNameLst>
                                          <p:attrName>ppt_x</p:attrName>
                                        </p:attrNameLst>
                                      </p:cBhvr>
                                      <p:tavLst>
                                        <p:tav tm="0">
                                          <p:val>
                                            <p:strVal val="1+#ppt_w/2"/>
                                          </p:val>
                                        </p:tav>
                                        <p:tav tm="100000">
                                          <p:val>
                                            <p:strVal val="#ppt_x"/>
                                          </p:val>
                                        </p:tav>
                                      </p:tavLst>
                                    </p:anim>
                                    <p:anim calcmode="lin" valueType="num">
                                      <p:cBhvr>
                                        <p:cTn id="56" dur="500" fill="hold"/>
                                        <p:tgtEl>
                                          <p:spTgt spid="4108"/>
                                        </p:tgtEl>
                                        <p:attrNameLst>
                                          <p:attrName>ppt_y</p:attrName>
                                        </p:attrNameLst>
                                      </p:cBhvr>
                                      <p:tavLst>
                                        <p:tav tm="0">
                                          <p:val>
                                            <p:strVal val="#ppt_y"/>
                                          </p:val>
                                        </p:tav>
                                        <p:tav tm="100000">
                                          <p:val>
                                            <p:strVal val="#ppt_y"/>
                                          </p:val>
                                        </p:tav>
                                      </p:tavLst>
                                    </p:anim>
                                  </p:childTnLst>
                                </p:cTn>
                              </p:par>
                            </p:childTnLst>
                          </p:cTn>
                        </p:par>
                        <p:par>
                          <p:cTn id="57" fill="hold">
                            <p:stCondLst>
                              <p:cond delay="5500"/>
                            </p:stCondLst>
                            <p:childTnLst>
                              <p:par>
                                <p:cTn id="58" presetID="6" presetClass="entr" presetSubtype="16" fill="hold" grpId="0" nodeType="afterEffect">
                                  <p:stCondLst>
                                    <p:cond delay="0"/>
                                  </p:stCondLst>
                                  <p:childTnLst>
                                    <p:set>
                                      <p:cBhvr>
                                        <p:cTn id="59" dur="1" fill="hold">
                                          <p:stCondLst>
                                            <p:cond delay="0"/>
                                          </p:stCondLst>
                                        </p:cTn>
                                        <p:tgtEl>
                                          <p:spTgt spid="13"/>
                                        </p:tgtEl>
                                        <p:attrNameLst>
                                          <p:attrName>style.visibility</p:attrName>
                                        </p:attrNameLst>
                                      </p:cBhvr>
                                      <p:to>
                                        <p:strVal val="visible"/>
                                      </p:to>
                                    </p:set>
                                    <p:animEffect>
                                      <p:cBhvr>
                                        <p:cTn id="60" dur="500"/>
                                        <p:tgtEl>
                                          <p:spTgt spid="13"/>
                                        </p:tgtEl>
                                      </p:cBhvr>
                                    </p:animEffect>
                                  </p:childTnLst>
                                </p:cTn>
                              </p:par>
                            </p:childTnLst>
                          </p:cTn>
                        </p:par>
                        <p:par>
                          <p:cTn id="61" fill="hold">
                            <p:stCondLst>
                              <p:cond delay="6000"/>
                            </p:stCondLst>
                            <p:childTnLst>
                              <p:par>
                                <p:cTn id="62" presetID="2" presetClass="entr" presetSubtype="2" fill="hold" grpId="0" nodeType="afterEffect">
                                  <p:stCondLst>
                                    <p:cond delay="0"/>
                                  </p:stCondLst>
                                  <p:childTnLst>
                                    <p:set>
                                      <p:cBhvr>
                                        <p:cTn id="63" dur="1" fill="hold">
                                          <p:stCondLst>
                                            <p:cond delay="0"/>
                                          </p:stCondLst>
                                        </p:cTn>
                                        <p:tgtEl>
                                          <p:spTgt spid="14"/>
                                        </p:tgtEl>
                                        <p:attrNameLst>
                                          <p:attrName>style.visibility</p:attrName>
                                        </p:attrNameLst>
                                      </p:cBhvr>
                                      <p:to>
                                        <p:strVal val="visible"/>
                                      </p:to>
                                    </p:set>
                                    <p:anim calcmode="lin" valueType="num">
                                      <p:cBhvr>
                                        <p:cTn id="64" dur="500" fill="hold"/>
                                        <p:tgtEl>
                                          <p:spTgt spid="14"/>
                                        </p:tgtEl>
                                        <p:attrNameLst>
                                          <p:attrName>ppt_x</p:attrName>
                                        </p:attrNameLst>
                                      </p:cBhvr>
                                      <p:tavLst>
                                        <p:tav tm="0">
                                          <p:val>
                                            <p:strVal val="1+#ppt_w/2"/>
                                          </p:val>
                                        </p:tav>
                                        <p:tav tm="100000">
                                          <p:val>
                                            <p:strVal val="#ppt_x"/>
                                          </p:val>
                                        </p:tav>
                                      </p:tavLst>
                                    </p:anim>
                                    <p:anim calcmode="lin" valueType="num">
                                      <p:cBhvr>
                                        <p:cTn id="65"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bldLvl="0" animBg="1" autoUpdateAnimBg="0"/>
      <p:bldP spid="4099" grpId="0" bldLvl="0" autoUpdateAnimBg="0"/>
      <p:bldP spid="4100" grpId="0" bldLvl="0" animBg="1" autoUpdateAnimBg="0"/>
      <p:bldP spid="4101" grpId="0" bldLvl="0" animBg="1" autoUpdateAnimBg="0"/>
      <p:bldP spid="4102" grpId="0" bldLvl="0" animBg="1" autoUpdateAnimBg="0"/>
      <p:bldP spid="4103" grpId="0" bldLvl="0" animBg="1" autoUpdateAnimBg="0"/>
      <p:bldP spid="4104" grpId="0" bldLvl="0" animBg="1" autoUpdateAnimBg="0"/>
      <p:bldP spid="4105" grpId="0" bldLvl="0" animBg="1" autoUpdateAnimBg="0"/>
      <p:bldP spid="4106" grpId="0" bldLvl="0" animBg="1" autoUpdateAnimBg="0"/>
      <p:bldP spid="4107" grpId="0" bldLvl="0" animBg="1" autoUpdateAnimBg="0"/>
      <p:bldP spid="4108" grpId="0" bldLvl="0" animBg="1" autoUpdateAnimBg="0"/>
      <p:bldP spid="13" grpId="0" bldLvl="0" animBg="1" autoUpdateAnimBg="0"/>
      <p:bldP spid="14" grpId="0" bldLvl="0" animBg="1"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30723"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20519" name="TextBox 36"/>
          <p:cNvSpPr>
            <a:spLocks noChangeArrowheads="1"/>
          </p:cNvSpPr>
          <p:nvPr/>
        </p:nvSpPr>
        <p:spPr bwMode="auto">
          <a:xfrm>
            <a:off x="621249" y="1782086"/>
            <a:ext cx="3616745"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目前基于大数据平台的舆情分析系统大多建立在</a:t>
            </a:r>
            <a:r>
              <a:rPr lang="en-US" altLang="zh-CN" sz="1200" dirty="0" smtClean="0">
                <a:solidFill>
                  <a:srgbClr val="000000"/>
                </a:solidFill>
                <a:latin typeface="Calibri" pitchFamily="34" charset="0"/>
                <a:sym typeface="宋体" pitchFamily="2" charset="-122"/>
              </a:rPr>
              <a:t>Hadoop</a:t>
            </a:r>
            <a:r>
              <a:rPr lang="zh-CN" altLang="en-US" sz="1200" dirty="0" smtClean="0">
                <a:solidFill>
                  <a:srgbClr val="000000"/>
                </a:solidFill>
                <a:latin typeface="Calibri" pitchFamily="34" charset="0"/>
                <a:sym typeface="宋体" pitchFamily="2" charset="-122"/>
              </a:rPr>
              <a:t>平台上，</a:t>
            </a:r>
            <a:r>
              <a:rPr lang="en-US" altLang="zh-CN" sz="1200" dirty="0" smtClean="0">
                <a:solidFill>
                  <a:srgbClr val="000000"/>
                </a:solidFill>
                <a:latin typeface="Calibri" pitchFamily="34" charset="0"/>
                <a:sym typeface="宋体" pitchFamily="2" charset="-122"/>
              </a:rPr>
              <a:t>Hadoop</a:t>
            </a:r>
            <a:r>
              <a:rPr lang="zh-CN" altLang="en-US" sz="1200" dirty="0" smtClean="0">
                <a:solidFill>
                  <a:srgbClr val="000000"/>
                </a:solidFill>
                <a:latin typeface="Calibri" pitchFamily="34" charset="0"/>
                <a:sym typeface="宋体" pitchFamily="2" charset="-122"/>
              </a:rPr>
              <a:t>平台的</a:t>
            </a:r>
            <a:r>
              <a:rPr lang="en-US" altLang="zh-CN" sz="1200" dirty="0" smtClean="0">
                <a:solidFill>
                  <a:srgbClr val="000000"/>
                </a:solidFill>
                <a:latin typeface="Calibri" pitchFamily="34" charset="0"/>
                <a:sym typeface="宋体" pitchFamily="2" charset="-122"/>
              </a:rPr>
              <a:t>HDFS</a:t>
            </a:r>
            <a:r>
              <a:rPr lang="zh-CN" altLang="en-US" sz="1200" dirty="0" smtClean="0">
                <a:solidFill>
                  <a:srgbClr val="000000"/>
                </a:solidFill>
                <a:latin typeface="Calibri" pitchFamily="34" charset="0"/>
                <a:sym typeface="宋体" pitchFamily="2" charset="-122"/>
              </a:rPr>
              <a:t>技术成熟、使用方便，但是其</a:t>
            </a:r>
            <a:r>
              <a:rPr lang="en-US" altLang="zh-CN" sz="1200" dirty="0" err="1" smtClean="0">
                <a:solidFill>
                  <a:srgbClr val="000000"/>
                </a:solidFill>
                <a:latin typeface="Calibri" pitchFamily="34" charset="0"/>
                <a:sym typeface="宋体" pitchFamily="2" charset="-122"/>
              </a:rPr>
              <a:t>MapReduce</a:t>
            </a:r>
            <a:r>
              <a:rPr lang="zh-CN" altLang="en-US" sz="1200" dirty="0" smtClean="0">
                <a:solidFill>
                  <a:srgbClr val="000000"/>
                </a:solidFill>
                <a:latin typeface="Calibri" pitchFamily="34" charset="0"/>
                <a:sym typeface="宋体" pitchFamily="2" charset="-122"/>
              </a:rPr>
              <a:t>模型基于磁盘</a:t>
            </a:r>
            <a:r>
              <a:rPr lang="en-US" altLang="zh-CN" sz="1200" dirty="0" smtClean="0">
                <a:solidFill>
                  <a:srgbClr val="000000"/>
                </a:solidFill>
                <a:latin typeface="Calibri" pitchFamily="34" charset="0"/>
                <a:sym typeface="宋体" pitchFamily="2" charset="-122"/>
              </a:rPr>
              <a:t>I/O</a:t>
            </a:r>
            <a:r>
              <a:rPr lang="zh-CN" altLang="en-US" sz="1200" dirty="0" smtClean="0">
                <a:solidFill>
                  <a:srgbClr val="000000"/>
                </a:solidFill>
                <a:latin typeface="Calibri" pitchFamily="34" charset="0"/>
                <a:sym typeface="宋体" pitchFamily="2" charset="-122"/>
              </a:rPr>
              <a:t>操作，不如</a:t>
            </a:r>
            <a:r>
              <a:rPr lang="en-US" altLang="zh-CN" sz="1200" dirty="0" smtClean="0">
                <a:solidFill>
                  <a:srgbClr val="000000"/>
                </a:solidFill>
                <a:latin typeface="Calibri" pitchFamily="34" charset="0"/>
                <a:sym typeface="宋体" pitchFamily="2" charset="-122"/>
              </a:rPr>
              <a:t>Spark</a:t>
            </a:r>
            <a:r>
              <a:rPr lang="zh-CN" altLang="en-US" sz="1200" dirty="0" smtClean="0">
                <a:solidFill>
                  <a:srgbClr val="000000"/>
                </a:solidFill>
                <a:latin typeface="Calibri" pitchFamily="34" charset="0"/>
                <a:sym typeface="宋体" pitchFamily="2" charset="-122"/>
              </a:rPr>
              <a:t>直接基于内存操作高效，实验表面，</a:t>
            </a:r>
            <a:r>
              <a:rPr lang="en-US" altLang="zh-CN" sz="1200" dirty="0" smtClean="0">
                <a:solidFill>
                  <a:srgbClr val="000000"/>
                </a:solidFill>
                <a:latin typeface="Calibri" pitchFamily="34" charset="0"/>
                <a:sym typeface="宋体" pitchFamily="2" charset="-122"/>
              </a:rPr>
              <a:t>Spark</a:t>
            </a:r>
            <a:r>
              <a:rPr lang="zh-CN" altLang="en-US" sz="1200" dirty="0" smtClean="0">
                <a:solidFill>
                  <a:srgbClr val="000000"/>
                </a:solidFill>
                <a:latin typeface="Calibri" pitchFamily="34" charset="0"/>
                <a:sym typeface="宋体" pitchFamily="2" charset="-122"/>
              </a:rPr>
              <a:t>的分布式处理速度达到</a:t>
            </a:r>
            <a:r>
              <a:rPr lang="en-US" altLang="zh-CN" sz="1200" dirty="0" smtClean="0">
                <a:solidFill>
                  <a:srgbClr val="000000"/>
                </a:solidFill>
                <a:latin typeface="Calibri" pitchFamily="34" charset="0"/>
                <a:sym typeface="宋体" pitchFamily="2" charset="-122"/>
              </a:rPr>
              <a:t>Hadoop</a:t>
            </a:r>
            <a:r>
              <a:rPr lang="zh-CN" altLang="en-US" sz="1200" dirty="0" smtClean="0">
                <a:solidFill>
                  <a:srgbClr val="000000"/>
                </a:solidFill>
                <a:latin typeface="Calibri" pitchFamily="34" charset="0"/>
                <a:sym typeface="宋体" pitchFamily="2" charset="-122"/>
              </a:rPr>
              <a:t>的</a:t>
            </a:r>
            <a:r>
              <a:rPr lang="en-US" altLang="zh-CN" sz="1200" dirty="0" err="1" smtClean="0">
                <a:solidFill>
                  <a:srgbClr val="000000"/>
                </a:solidFill>
                <a:latin typeface="Calibri" pitchFamily="34" charset="0"/>
                <a:sym typeface="宋体" pitchFamily="2" charset="-122"/>
              </a:rPr>
              <a:t>MapReduce</a:t>
            </a:r>
            <a:r>
              <a:rPr lang="zh-CN" altLang="en-US" sz="1200" dirty="0" smtClean="0">
                <a:solidFill>
                  <a:srgbClr val="000000"/>
                </a:solidFill>
                <a:latin typeface="Calibri" pitchFamily="34" charset="0"/>
                <a:sym typeface="宋体" pitchFamily="2" charset="-122"/>
              </a:rPr>
              <a:t>框架的</a:t>
            </a:r>
            <a:r>
              <a:rPr lang="en-US" altLang="zh-CN" sz="1200" dirty="0" smtClean="0">
                <a:solidFill>
                  <a:srgbClr val="000000"/>
                </a:solidFill>
                <a:latin typeface="Calibri" pitchFamily="34" charset="0"/>
                <a:sym typeface="宋体" pitchFamily="2" charset="-122"/>
              </a:rPr>
              <a:t>20~100</a:t>
            </a:r>
            <a:r>
              <a:rPr lang="zh-CN" altLang="en-US" sz="1200" dirty="0" smtClean="0">
                <a:solidFill>
                  <a:srgbClr val="000000"/>
                </a:solidFill>
                <a:latin typeface="Calibri" pitchFamily="34" charset="0"/>
                <a:sym typeface="宋体" pitchFamily="2" charset="-122"/>
              </a:rPr>
              <a:t>倍。</a:t>
            </a:r>
            <a:endParaRPr lang="en-US" altLang="zh-CN" sz="1200" dirty="0" smtClean="0">
              <a:solidFill>
                <a:srgbClr val="000000"/>
              </a:solidFill>
              <a:latin typeface="Calibri" pitchFamily="34" charset="0"/>
              <a:sym typeface="宋体" pitchFamily="2" charset="-122"/>
            </a:endParaRPr>
          </a:p>
          <a:p>
            <a:pPr>
              <a:lnSpc>
                <a:spcPct val="150000"/>
              </a:lnSpc>
              <a:buClr>
                <a:srgbClr val="E36C09"/>
              </a:buClr>
            </a:pPr>
            <a:r>
              <a:rPr lang="zh-CN" altLang="en-US" sz="1200" dirty="0" smtClean="0">
                <a:solidFill>
                  <a:srgbClr val="000000"/>
                </a:solidFill>
                <a:latin typeface="Calibri" pitchFamily="34" charset="0"/>
                <a:sym typeface="宋体" pitchFamily="2" charset="-122"/>
              </a:rPr>
              <a:t>这使得分布式处理系统的处理时间间隔更短，对监测更加有利。</a:t>
            </a:r>
            <a:endParaRPr lang="zh-CN" altLang="en-US" sz="1200" dirty="0">
              <a:solidFill>
                <a:srgbClr val="000000"/>
              </a:solidFill>
              <a:latin typeface="Calibri" pitchFamily="34" charset="0"/>
              <a:sym typeface="宋体" pitchFamily="2" charset="-122"/>
            </a:endParaRPr>
          </a:p>
        </p:txBody>
      </p:sp>
      <p:sp>
        <p:nvSpPr>
          <p:cNvPr id="20520" name="矩形 37"/>
          <p:cNvSpPr>
            <a:spLocks noChangeArrowheads="1"/>
          </p:cNvSpPr>
          <p:nvPr/>
        </p:nvSpPr>
        <p:spPr bwMode="auto">
          <a:xfrm>
            <a:off x="611725" y="1334411"/>
            <a:ext cx="436200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b="1" dirty="0" smtClean="0">
                <a:solidFill>
                  <a:srgbClr val="E36C09"/>
                </a:solidFill>
                <a:latin typeface="Calibri" pitchFamily="34" charset="0"/>
                <a:sym typeface="Calibri" pitchFamily="34" charset="0"/>
              </a:rPr>
              <a:t>基于</a:t>
            </a:r>
            <a:r>
              <a:rPr lang="en-US" altLang="zh-CN" b="1" dirty="0" smtClean="0">
                <a:solidFill>
                  <a:srgbClr val="E36C09"/>
                </a:solidFill>
                <a:latin typeface="Calibri" pitchFamily="34" charset="0"/>
                <a:sym typeface="Calibri" pitchFamily="34" charset="0"/>
              </a:rPr>
              <a:t>Spark</a:t>
            </a:r>
            <a:r>
              <a:rPr lang="zh-CN" altLang="en-US" b="1" dirty="0" smtClean="0">
                <a:solidFill>
                  <a:srgbClr val="E36C09"/>
                </a:solidFill>
                <a:latin typeface="Calibri" pitchFamily="34" charset="0"/>
                <a:sym typeface="Calibri" pitchFamily="34" charset="0"/>
              </a:rPr>
              <a:t>，比</a:t>
            </a:r>
            <a:r>
              <a:rPr lang="en-US" altLang="zh-CN" b="1" dirty="0" smtClean="0">
                <a:solidFill>
                  <a:srgbClr val="E36C09"/>
                </a:solidFill>
                <a:latin typeface="Calibri" pitchFamily="34" charset="0"/>
                <a:sym typeface="Calibri" pitchFamily="34" charset="0"/>
              </a:rPr>
              <a:t>Hadoop</a:t>
            </a:r>
            <a:r>
              <a:rPr lang="zh-CN" altLang="en-US" b="1" dirty="0" smtClean="0">
                <a:solidFill>
                  <a:srgbClr val="E36C09"/>
                </a:solidFill>
                <a:latin typeface="Calibri" pitchFamily="34" charset="0"/>
                <a:sym typeface="Calibri" pitchFamily="34" charset="0"/>
              </a:rPr>
              <a:t>更加高效</a:t>
            </a:r>
            <a:endParaRPr lang="zh-CN" altLang="en-US" b="1" dirty="0">
              <a:solidFill>
                <a:srgbClr val="E36C09"/>
              </a:solidFill>
              <a:latin typeface="Calibri" pitchFamily="34" charset="0"/>
              <a:sym typeface="宋体" pitchFamily="2" charset="-122"/>
            </a:endParaRPr>
          </a:p>
        </p:txBody>
      </p:sp>
      <p:sp>
        <p:nvSpPr>
          <p:cNvPr id="20521" name="矩形 38"/>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Calibri" pitchFamily="34" charset="0"/>
                <a:sym typeface="Calibri" pitchFamily="34" charset="0"/>
              </a:rPr>
              <a:t>研究创新点</a:t>
            </a:r>
            <a:endParaRPr lang="zh-CN" altLang="en-US" sz="2800" b="1" dirty="0">
              <a:solidFill>
                <a:schemeClr val="bg1"/>
              </a:solidFill>
              <a:latin typeface="Calibri" pitchFamily="34" charset="0"/>
              <a:sym typeface="宋体" pitchFamily="2" charset="-122"/>
            </a:endParaRPr>
          </a:p>
        </p:txBody>
      </p:sp>
      <p:sp>
        <p:nvSpPr>
          <p:cNvPr id="42" name="TextBox 36">
            <a:extLst>
              <a:ext uri="{FF2B5EF4-FFF2-40B4-BE49-F238E27FC236}">
                <a16:creationId xmlns:a16="http://schemas.microsoft.com/office/drawing/2014/main" id="{C3E84110-F10D-4EB4-A1FD-0C571C577435}"/>
              </a:ext>
            </a:extLst>
          </p:cNvPr>
          <p:cNvSpPr>
            <a:spLocks noChangeArrowheads="1"/>
          </p:cNvSpPr>
          <p:nvPr/>
        </p:nvSpPr>
        <p:spPr bwMode="auto">
          <a:xfrm>
            <a:off x="4827836" y="1795340"/>
            <a:ext cx="3616745"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以往的舆情分析往往专门针对事件或者专门针对公众人物进行分析。</a:t>
            </a:r>
            <a:endParaRPr lang="en-US" altLang="zh-CN" sz="1200" dirty="0" smtClean="0">
              <a:solidFill>
                <a:srgbClr val="000000"/>
              </a:solidFill>
              <a:latin typeface="Calibri" pitchFamily="34" charset="0"/>
              <a:sym typeface="宋体" pitchFamily="2" charset="-122"/>
            </a:endParaRPr>
          </a:p>
          <a:p>
            <a:pPr>
              <a:lnSpc>
                <a:spcPct val="150000"/>
              </a:lnSpc>
              <a:buClr>
                <a:srgbClr val="E36C09"/>
              </a:buClr>
            </a:pPr>
            <a:r>
              <a:rPr lang="zh-CN" altLang="en-US" sz="1200" dirty="0" smtClean="0">
                <a:solidFill>
                  <a:srgbClr val="000000"/>
                </a:solidFill>
                <a:latin typeface="Calibri" pitchFamily="34" charset="0"/>
                <a:sym typeface="宋体" pitchFamily="2" charset="-122"/>
              </a:rPr>
              <a:t>我们这里不仅分别对热点的话题和公众人物分别进行了分析，还结合话题与热点人物，描述了热点话题与热点人物的关联。分析结果更加鲜明易理解。</a:t>
            </a:r>
            <a:endParaRPr lang="zh-CN" altLang="en-US" sz="1200" dirty="0">
              <a:solidFill>
                <a:srgbClr val="000000"/>
              </a:solidFill>
              <a:latin typeface="Calibri" pitchFamily="34" charset="0"/>
              <a:sym typeface="宋体" pitchFamily="2" charset="-122"/>
            </a:endParaRPr>
          </a:p>
        </p:txBody>
      </p:sp>
      <p:sp>
        <p:nvSpPr>
          <p:cNvPr id="43" name="矩形 37">
            <a:extLst>
              <a:ext uri="{FF2B5EF4-FFF2-40B4-BE49-F238E27FC236}">
                <a16:creationId xmlns:a16="http://schemas.microsoft.com/office/drawing/2014/main" id="{9581E0AB-92D2-4249-B3F4-DA39584C2BED}"/>
              </a:ext>
            </a:extLst>
          </p:cNvPr>
          <p:cNvSpPr>
            <a:spLocks noChangeArrowheads="1"/>
          </p:cNvSpPr>
          <p:nvPr/>
        </p:nvSpPr>
        <p:spPr bwMode="auto">
          <a:xfrm>
            <a:off x="4818312" y="1347665"/>
            <a:ext cx="436200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b="1" dirty="0" smtClean="0">
                <a:solidFill>
                  <a:srgbClr val="E36C09"/>
                </a:solidFill>
                <a:latin typeface="Calibri" pitchFamily="34" charset="0"/>
                <a:sym typeface="宋体" pitchFamily="2" charset="-122"/>
              </a:rPr>
              <a:t>将话题分析和热点人物分析结合</a:t>
            </a:r>
            <a:endParaRPr lang="zh-CN" altLang="en-US" b="1" dirty="0">
              <a:solidFill>
                <a:srgbClr val="E36C09"/>
              </a:solidFill>
              <a:latin typeface="Calibri" pitchFamily="34" charset="0"/>
              <a:sym typeface="宋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0521"/>
                                        </p:tgtEl>
                                        <p:attrNameLst>
                                          <p:attrName>style.visibility</p:attrName>
                                        </p:attrNameLst>
                                      </p:cBhvr>
                                      <p:to>
                                        <p:strVal val="visible"/>
                                      </p:to>
                                    </p:set>
                                    <p:anim calcmode="lin" valueType="num">
                                      <p:cBhvr>
                                        <p:cTn id="7" dur="750" fill="hold"/>
                                        <p:tgtEl>
                                          <p:spTgt spid="20521"/>
                                        </p:tgtEl>
                                        <p:attrNameLst>
                                          <p:attrName>ppt_x</p:attrName>
                                        </p:attrNameLst>
                                      </p:cBhvr>
                                      <p:tavLst>
                                        <p:tav tm="0">
                                          <p:val>
                                            <p:strVal val="0-#ppt_w/2"/>
                                          </p:val>
                                        </p:tav>
                                        <p:tav tm="100000">
                                          <p:val>
                                            <p:strVal val="#ppt_x"/>
                                          </p:val>
                                        </p:tav>
                                      </p:tavLst>
                                    </p:anim>
                                    <p:anim calcmode="lin" valueType="num">
                                      <p:cBhvr>
                                        <p:cTn id="8" dur="750" fill="hold"/>
                                        <p:tgtEl>
                                          <p:spTgt spid="20521"/>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42" presetClass="entr" presetSubtype="0" fill="hold" grpId="0" nodeType="afterEffect">
                                  <p:stCondLst>
                                    <p:cond delay="0"/>
                                  </p:stCondLst>
                                  <p:childTnLst>
                                    <p:set>
                                      <p:cBhvr>
                                        <p:cTn id="11" dur="1" fill="hold">
                                          <p:stCondLst>
                                            <p:cond delay="0"/>
                                          </p:stCondLst>
                                        </p:cTn>
                                        <p:tgtEl>
                                          <p:spTgt spid="20520"/>
                                        </p:tgtEl>
                                        <p:attrNameLst>
                                          <p:attrName>style.visibility</p:attrName>
                                        </p:attrNameLst>
                                      </p:cBhvr>
                                      <p:to>
                                        <p:strVal val="visible"/>
                                      </p:to>
                                    </p:set>
                                    <p:animEffect>
                                      <p:cBhvr>
                                        <p:cTn id="12" dur="1000"/>
                                        <p:tgtEl>
                                          <p:spTgt spid="20520"/>
                                        </p:tgtEl>
                                      </p:cBhvr>
                                    </p:animEffect>
                                    <p:anim calcmode="lin" valueType="num">
                                      <p:cBhvr>
                                        <p:cTn id="13" dur="1000" fill="hold"/>
                                        <p:tgtEl>
                                          <p:spTgt spid="20520"/>
                                        </p:tgtEl>
                                        <p:attrNameLst>
                                          <p:attrName>ppt_x</p:attrName>
                                        </p:attrNameLst>
                                      </p:cBhvr>
                                      <p:tavLst>
                                        <p:tav tm="0">
                                          <p:val>
                                            <p:strVal val="#ppt_x"/>
                                          </p:val>
                                        </p:tav>
                                        <p:tav tm="100000">
                                          <p:val>
                                            <p:strVal val="#ppt_x"/>
                                          </p:val>
                                        </p:tav>
                                      </p:tavLst>
                                    </p:anim>
                                    <p:anim calcmode="lin" valueType="num">
                                      <p:cBhvr>
                                        <p:cTn id="14" dur="1000" fill="hold"/>
                                        <p:tgtEl>
                                          <p:spTgt spid="20520"/>
                                        </p:tgtEl>
                                        <p:attrNameLst>
                                          <p:attrName>ppt_y</p:attrName>
                                        </p:attrNameLst>
                                      </p:cBhvr>
                                      <p:tavLst>
                                        <p:tav tm="0">
                                          <p:val>
                                            <p:strVal val="#ppt_y+.1"/>
                                          </p:val>
                                        </p:tav>
                                        <p:tav tm="100000">
                                          <p:val>
                                            <p:strVal val="#ppt_y"/>
                                          </p:val>
                                        </p:tav>
                                      </p:tavLst>
                                    </p:anim>
                                  </p:childTnLst>
                                </p:cTn>
                              </p:par>
                            </p:childTnLst>
                          </p:cTn>
                        </p:par>
                        <p:par>
                          <p:cTn id="15" fill="hold" nodeType="afterGroup">
                            <p:stCondLst>
                              <p:cond delay="1750"/>
                            </p:stCondLst>
                            <p:childTnLst>
                              <p:par>
                                <p:cTn id="16" presetID="42" presetClass="entr" presetSubtype="0" fill="hold" grpId="0" nodeType="afterEffect">
                                  <p:stCondLst>
                                    <p:cond delay="0"/>
                                  </p:stCondLst>
                                  <p:childTnLst>
                                    <p:set>
                                      <p:cBhvr>
                                        <p:cTn id="17" dur="1" fill="hold">
                                          <p:stCondLst>
                                            <p:cond delay="0"/>
                                          </p:stCondLst>
                                        </p:cTn>
                                        <p:tgtEl>
                                          <p:spTgt spid="20519"/>
                                        </p:tgtEl>
                                        <p:attrNameLst>
                                          <p:attrName>style.visibility</p:attrName>
                                        </p:attrNameLst>
                                      </p:cBhvr>
                                      <p:to>
                                        <p:strVal val="visible"/>
                                      </p:to>
                                    </p:set>
                                    <p:animEffect>
                                      <p:cBhvr>
                                        <p:cTn id="18" dur="1000"/>
                                        <p:tgtEl>
                                          <p:spTgt spid="20519"/>
                                        </p:tgtEl>
                                      </p:cBhvr>
                                    </p:animEffect>
                                    <p:anim calcmode="lin" valueType="num">
                                      <p:cBhvr>
                                        <p:cTn id="19" dur="1000" fill="hold"/>
                                        <p:tgtEl>
                                          <p:spTgt spid="20519"/>
                                        </p:tgtEl>
                                        <p:attrNameLst>
                                          <p:attrName>ppt_x</p:attrName>
                                        </p:attrNameLst>
                                      </p:cBhvr>
                                      <p:tavLst>
                                        <p:tav tm="0">
                                          <p:val>
                                            <p:strVal val="#ppt_x"/>
                                          </p:val>
                                        </p:tav>
                                        <p:tav tm="100000">
                                          <p:val>
                                            <p:strVal val="#ppt_x"/>
                                          </p:val>
                                        </p:tav>
                                      </p:tavLst>
                                    </p:anim>
                                    <p:anim calcmode="lin" valueType="num">
                                      <p:cBhvr>
                                        <p:cTn id="20" dur="1000" fill="hold"/>
                                        <p:tgtEl>
                                          <p:spTgt spid="20519"/>
                                        </p:tgtEl>
                                        <p:attrNameLst>
                                          <p:attrName>ppt_y</p:attrName>
                                        </p:attrNameLst>
                                      </p:cBhvr>
                                      <p:tavLst>
                                        <p:tav tm="0">
                                          <p:val>
                                            <p:strVal val="#ppt_y+.1"/>
                                          </p:val>
                                        </p:tav>
                                        <p:tav tm="100000">
                                          <p:val>
                                            <p:strVal val="#ppt_y"/>
                                          </p:val>
                                        </p:tav>
                                      </p:tavLst>
                                    </p:anim>
                                  </p:childTnLst>
                                </p:cTn>
                              </p:par>
                            </p:childTnLst>
                          </p:cTn>
                        </p:par>
                        <p:par>
                          <p:cTn id="21" fill="hold">
                            <p:stCondLst>
                              <p:cond delay="2750"/>
                            </p:stCondLst>
                            <p:childTnLst>
                              <p:par>
                                <p:cTn id="22" presetID="42" presetClass="entr" presetSubtype="0" fill="hold" grpId="0" nodeType="afterEffect">
                                  <p:stCondLst>
                                    <p:cond delay="0"/>
                                  </p:stCondLst>
                                  <p:childTnLst>
                                    <p:set>
                                      <p:cBhvr>
                                        <p:cTn id="23" dur="1" fill="hold">
                                          <p:stCondLst>
                                            <p:cond delay="0"/>
                                          </p:stCondLst>
                                        </p:cTn>
                                        <p:tgtEl>
                                          <p:spTgt spid="43"/>
                                        </p:tgtEl>
                                        <p:attrNameLst>
                                          <p:attrName>style.visibility</p:attrName>
                                        </p:attrNameLst>
                                      </p:cBhvr>
                                      <p:to>
                                        <p:strVal val="visible"/>
                                      </p:to>
                                    </p:set>
                                    <p:animEffect>
                                      <p:cBhvr>
                                        <p:cTn id="24" dur="1000"/>
                                        <p:tgtEl>
                                          <p:spTgt spid="43"/>
                                        </p:tgtEl>
                                      </p:cBhvr>
                                    </p:animEffect>
                                    <p:anim calcmode="lin" valueType="num">
                                      <p:cBhvr>
                                        <p:cTn id="25" dur="1000" fill="hold"/>
                                        <p:tgtEl>
                                          <p:spTgt spid="43"/>
                                        </p:tgtEl>
                                        <p:attrNameLst>
                                          <p:attrName>ppt_x</p:attrName>
                                        </p:attrNameLst>
                                      </p:cBhvr>
                                      <p:tavLst>
                                        <p:tav tm="0">
                                          <p:val>
                                            <p:strVal val="#ppt_x"/>
                                          </p:val>
                                        </p:tav>
                                        <p:tav tm="100000">
                                          <p:val>
                                            <p:strVal val="#ppt_x"/>
                                          </p:val>
                                        </p:tav>
                                      </p:tavLst>
                                    </p:anim>
                                    <p:anim calcmode="lin" valueType="num">
                                      <p:cBhvr>
                                        <p:cTn id="26" dur="1000" fill="hold"/>
                                        <p:tgtEl>
                                          <p:spTgt spid="43"/>
                                        </p:tgtEl>
                                        <p:attrNameLst>
                                          <p:attrName>ppt_y</p:attrName>
                                        </p:attrNameLst>
                                      </p:cBhvr>
                                      <p:tavLst>
                                        <p:tav tm="0">
                                          <p:val>
                                            <p:strVal val="#ppt_y+.1"/>
                                          </p:val>
                                        </p:tav>
                                        <p:tav tm="100000">
                                          <p:val>
                                            <p:strVal val="#ppt_y"/>
                                          </p:val>
                                        </p:tav>
                                      </p:tavLst>
                                    </p:anim>
                                  </p:childTnLst>
                                </p:cTn>
                              </p:par>
                            </p:childTnLst>
                          </p:cTn>
                        </p:par>
                        <p:par>
                          <p:cTn id="27" fill="hold">
                            <p:stCondLst>
                              <p:cond delay="3750"/>
                            </p:stCondLst>
                            <p:childTnLst>
                              <p:par>
                                <p:cTn id="28" presetID="42" presetClass="entr" presetSubtype="0" fill="hold" grpId="0" nodeType="afterEffect">
                                  <p:stCondLst>
                                    <p:cond delay="0"/>
                                  </p:stCondLst>
                                  <p:childTnLst>
                                    <p:set>
                                      <p:cBhvr>
                                        <p:cTn id="29" dur="1" fill="hold">
                                          <p:stCondLst>
                                            <p:cond delay="0"/>
                                          </p:stCondLst>
                                        </p:cTn>
                                        <p:tgtEl>
                                          <p:spTgt spid="42"/>
                                        </p:tgtEl>
                                        <p:attrNameLst>
                                          <p:attrName>style.visibility</p:attrName>
                                        </p:attrNameLst>
                                      </p:cBhvr>
                                      <p:to>
                                        <p:strVal val="visible"/>
                                      </p:to>
                                    </p:set>
                                    <p:animEffect>
                                      <p:cBhvr>
                                        <p:cTn id="30" dur="1000"/>
                                        <p:tgtEl>
                                          <p:spTgt spid="42"/>
                                        </p:tgtEl>
                                      </p:cBhvr>
                                    </p:animEffect>
                                    <p:anim calcmode="lin" valueType="num">
                                      <p:cBhvr>
                                        <p:cTn id="31" dur="1000" fill="hold"/>
                                        <p:tgtEl>
                                          <p:spTgt spid="42"/>
                                        </p:tgtEl>
                                        <p:attrNameLst>
                                          <p:attrName>ppt_x</p:attrName>
                                        </p:attrNameLst>
                                      </p:cBhvr>
                                      <p:tavLst>
                                        <p:tav tm="0">
                                          <p:val>
                                            <p:strVal val="#ppt_x"/>
                                          </p:val>
                                        </p:tav>
                                        <p:tav tm="100000">
                                          <p:val>
                                            <p:strVal val="#ppt_x"/>
                                          </p:val>
                                        </p:tav>
                                      </p:tavLst>
                                    </p:anim>
                                    <p:anim calcmode="lin" valueType="num">
                                      <p:cBhvr>
                                        <p:cTn id="32"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19" grpId="0" bldLvl="0" autoUpdateAnimBg="0"/>
      <p:bldP spid="20520" grpId="0" bldLvl="0" autoUpdateAnimBg="0"/>
      <p:bldP spid="20521" grpId="0" bldLvl="0" autoUpdateAnimBg="0"/>
      <p:bldP spid="42" grpId="0" bldLvl="0" autoUpdateAnimBg="0"/>
      <p:bldP spid="43" grpId="0" bldLvl="0"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1507"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1268" name="矩形 1"/>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Calibri" pitchFamily="34" charset="0"/>
                <a:sym typeface="Calibri" pitchFamily="34" charset="0"/>
              </a:rPr>
              <a:t>不足之处</a:t>
            </a:r>
            <a:endParaRPr lang="zh-CN" altLang="en-US" sz="2800" b="1" dirty="0">
              <a:solidFill>
                <a:schemeClr val="bg1"/>
              </a:solidFill>
              <a:latin typeface="Calibri" pitchFamily="34" charset="0"/>
              <a:sym typeface="宋体" pitchFamily="2" charset="-122"/>
            </a:endParaRPr>
          </a:p>
        </p:txBody>
      </p:sp>
      <p:grpSp>
        <p:nvGrpSpPr>
          <p:cNvPr id="2" name="组合 6"/>
          <p:cNvGrpSpPr>
            <a:grpSpLocks/>
          </p:cNvGrpSpPr>
          <p:nvPr/>
        </p:nvGrpSpPr>
        <p:grpSpPr bwMode="auto">
          <a:xfrm>
            <a:off x="630238" y="1203325"/>
            <a:ext cx="1439862" cy="1439863"/>
            <a:chOff x="0" y="0"/>
            <a:chExt cx="1440160" cy="1440160"/>
          </a:xfrm>
        </p:grpSpPr>
        <p:sp>
          <p:nvSpPr>
            <p:cNvPr id="21517" name="椭圆 2"/>
            <p:cNvSpPr>
              <a:spLocks noChangeArrowheads="1"/>
            </p:cNvSpPr>
            <p:nvPr/>
          </p:nvSpPr>
          <p:spPr bwMode="auto">
            <a:xfrm>
              <a:off x="0" y="0"/>
              <a:ext cx="1440160" cy="1440160"/>
            </a:xfrm>
            <a:prstGeom prst="ellipse">
              <a:avLst/>
            </a:prstGeom>
            <a:solidFill>
              <a:srgbClr val="E36C0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pic>
          <p:nvPicPr>
            <p:cNvPr id="21518" name="Picture 3" descr="C:\Users\Jonahs\Dropbox\Projects SCOTT\MEET Windows Azure\source\Background\tile-icon-bigdat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615" y="281729"/>
              <a:ext cx="876930" cy="876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272" name="TextBox 4"/>
          <p:cNvSpPr>
            <a:spLocks noChangeArrowheads="1"/>
          </p:cNvSpPr>
          <p:nvPr/>
        </p:nvSpPr>
        <p:spPr bwMode="auto">
          <a:xfrm>
            <a:off x="2627313" y="1581150"/>
            <a:ext cx="5256212" cy="106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宋体" pitchFamily="2" charset="-122"/>
              </a:rPr>
              <a:t>结合微博、论坛等，对参与发表舆论的网络用户进行分析</a:t>
            </a:r>
            <a:endParaRPr lang="en-US" altLang="zh-CN" sz="1400" dirty="0" smtClean="0">
              <a:solidFill>
                <a:srgbClr val="000000"/>
              </a:solidFill>
              <a:latin typeface="Calibri" pitchFamily="34" charset="0"/>
              <a:sym typeface="宋体" pitchFamily="2" charset="-122"/>
            </a:endParaRPr>
          </a:p>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宋体" pitchFamily="2" charset="-122"/>
              </a:rPr>
              <a:t>为用户生成完整的舆情分析报告</a:t>
            </a:r>
            <a:endParaRPr lang="en-US" altLang="zh-CN" sz="1400" dirty="0" smtClean="0">
              <a:solidFill>
                <a:srgbClr val="000000"/>
              </a:solidFill>
              <a:latin typeface="Calibri" pitchFamily="34" charset="0"/>
              <a:sym typeface="宋体" pitchFamily="2" charset="-122"/>
            </a:endParaRPr>
          </a:p>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宋体" pitchFamily="2" charset="-122"/>
              </a:rPr>
              <a:t>按照不同领域进行可选择的分析</a:t>
            </a:r>
            <a:endParaRPr lang="zh-CN" altLang="en-US" sz="1400" dirty="0">
              <a:solidFill>
                <a:srgbClr val="000000"/>
              </a:solidFill>
              <a:latin typeface="Calibri" pitchFamily="34" charset="0"/>
              <a:sym typeface="宋体" pitchFamily="2" charset="-122"/>
            </a:endParaRPr>
          </a:p>
        </p:txBody>
      </p:sp>
      <p:sp>
        <p:nvSpPr>
          <p:cNvPr id="11273" name="矩形 5"/>
          <p:cNvSpPr>
            <a:spLocks noChangeArrowheads="1"/>
          </p:cNvSpPr>
          <p:nvPr/>
        </p:nvSpPr>
        <p:spPr bwMode="auto">
          <a:xfrm>
            <a:off x="2266950" y="1203325"/>
            <a:ext cx="204414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a:solidFill>
                  <a:srgbClr val="E36C09"/>
                </a:solidFill>
                <a:latin typeface="Calibri" pitchFamily="34" charset="0"/>
                <a:sym typeface="Calibri" pitchFamily="34" charset="0"/>
              </a:rPr>
              <a:t>尚没有实现的</a:t>
            </a:r>
            <a:r>
              <a:rPr lang="zh-CN" altLang="en-US" b="1" dirty="0" smtClean="0">
                <a:solidFill>
                  <a:srgbClr val="E36C09"/>
                </a:solidFill>
                <a:latin typeface="Calibri" pitchFamily="34" charset="0"/>
                <a:sym typeface="Calibri" pitchFamily="34" charset="0"/>
              </a:rPr>
              <a:t>部分</a:t>
            </a:r>
            <a:endParaRPr lang="zh-CN" altLang="en-US" b="1" dirty="0">
              <a:solidFill>
                <a:srgbClr val="E36C09"/>
              </a:solidFill>
              <a:latin typeface="Calibri" pitchFamily="34" charset="0"/>
              <a:sym typeface="宋体" pitchFamily="2" charset="-122"/>
            </a:endParaRPr>
          </a:p>
        </p:txBody>
      </p:sp>
      <p:grpSp>
        <p:nvGrpSpPr>
          <p:cNvPr id="3" name="组合 11"/>
          <p:cNvGrpSpPr>
            <a:grpSpLocks/>
          </p:cNvGrpSpPr>
          <p:nvPr/>
        </p:nvGrpSpPr>
        <p:grpSpPr bwMode="auto">
          <a:xfrm>
            <a:off x="6804025" y="3219450"/>
            <a:ext cx="1079500" cy="1081088"/>
            <a:chOff x="0" y="0"/>
            <a:chExt cx="1080120" cy="1080120"/>
          </a:xfrm>
        </p:grpSpPr>
        <p:sp>
          <p:nvSpPr>
            <p:cNvPr id="21515" name="椭圆 7"/>
            <p:cNvSpPr>
              <a:spLocks noChangeArrowheads="1"/>
            </p:cNvSpPr>
            <p:nvPr/>
          </p:nvSpPr>
          <p:spPr bwMode="auto">
            <a:xfrm>
              <a:off x="0" y="0"/>
              <a:ext cx="1080120" cy="1080120"/>
            </a:xfrm>
            <a:prstGeom prst="ellipse">
              <a:avLst/>
            </a:prstGeom>
            <a:solidFill>
              <a:srgbClr val="31859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1516" name="Freeform 14"/>
            <p:cNvSpPr>
              <a:spLocks noEditPoints="1" noChangeArrowheads="1"/>
            </p:cNvSpPr>
            <p:nvPr/>
          </p:nvSpPr>
          <p:spPr bwMode="auto">
            <a:xfrm>
              <a:off x="322224" y="346584"/>
              <a:ext cx="501595" cy="445504"/>
            </a:xfrm>
            <a:custGeom>
              <a:avLst/>
              <a:gdLst>
                <a:gd name="T0" fmla="*/ 326037 w 300"/>
                <a:gd name="T1" fmla="*/ 363437 h 266"/>
                <a:gd name="T2" fmla="*/ 327709 w 300"/>
                <a:gd name="T3" fmla="*/ 380186 h 266"/>
                <a:gd name="T4" fmla="*/ 249126 w 300"/>
                <a:gd name="T5" fmla="*/ 445504 h 266"/>
                <a:gd name="T6" fmla="*/ 13376 w 300"/>
                <a:gd name="T7" fmla="*/ 194280 h 266"/>
                <a:gd name="T8" fmla="*/ 0 w 300"/>
                <a:gd name="T9" fmla="*/ 130637 h 266"/>
                <a:gd name="T10" fmla="*/ 130415 w 300"/>
                <a:gd name="T11" fmla="*/ 0 h 266"/>
                <a:gd name="T12" fmla="*/ 250797 w 300"/>
                <a:gd name="T13" fmla="*/ 80392 h 266"/>
                <a:gd name="T14" fmla="*/ 371180 w 300"/>
                <a:gd name="T15" fmla="*/ 0 h 266"/>
                <a:gd name="T16" fmla="*/ 501595 w 300"/>
                <a:gd name="T17" fmla="*/ 130637 h 266"/>
                <a:gd name="T18" fmla="*/ 488219 w 300"/>
                <a:gd name="T19" fmla="*/ 194280 h 266"/>
                <a:gd name="T20" fmla="*/ 438060 w 300"/>
                <a:gd name="T21" fmla="*/ 271322 h 266"/>
                <a:gd name="T22" fmla="*/ 419668 w 300"/>
                <a:gd name="T23" fmla="*/ 269647 h 266"/>
                <a:gd name="T24" fmla="*/ 326037 w 300"/>
                <a:gd name="T25" fmla="*/ 363437 h 266"/>
                <a:gd name="T26" fmla="*/ 429700 w 300"/>
                <a:gd name="T27" fmla="*/ 353388 h 266"/>
                <a:gd name="T28" fmla="*/ 459795 w 300"/>
                <a:gd name="T29" fmla="*/ 353388 h 266"/>
                <a:gd name="T30" fmla="*/ 459795 w 300"/>
                <a:gd name="T31" fmla="*/ 373486 h 266"/>
                <a:gd name="T32" fmla="*/ 429700 w 300"/>
                <a:gd name="T33" fmla="*/ 373486 h 266"/>
                <a:gd name="T34" fmla="*/ 429700 w 300"/>
                <a:gd name="T35" fmla="*/ 403633 h 266"/>
                <a:gd name="T36" fmla="*/ 409636 w 300"/>
                <a:gd name="T37" fmla="*/ 403633 h 266"/>
                <a:gd name="T38" fmla="*/ 409636 w 300"/>
                <a:gd name="T39" fmla="*/ 373486 h 266"/>
                <a:gd name="T40" fmla="*/ 379540 w 300"/>
                <a:gd name="T41" fmla="*/ 373486 h 266"/>
                <a:gd name="T42" fmla="*/ 379540 w 300"/>
                <a:gd name="T43" fmla="*/ 353388 h 266"/>
                <a:gd name="T44" fmla="*/ 409636 w 300"/>
                <a:gd name="T45" fmla="*/ 353388 h 266"/>
                <a:gd name="T46" fmla="*/ 409636 w 300"/>
                <a:gd name="T47" fmla="*/ 323242 h 266"/>
                <a:gd name="T48" fmla="*/ 429700 w 300"/>
                <a:gd name="T49" fmla="*/ 323242 h 266"/>
                <a:gd name="T50" fmla="*/ 429700 w 300"/>
                <a:gd name="T51" fmla="*/ 353388 h 266"/>
                <a:gd name="T52" fmla="*/ 419668 w 300"/>
                <a:gd name="T53" fmla="*/ 432105 h 266"/>
                <a:gd name="T54" fmla="*/ 351116 w 300"/>
                <a:gd name="T55" fmla="*/ 363437 h 266"/>
                <a:gd name="T56" fmla="*/ 419668 w 300"/>
                <a:gd name="T57" fmla="*/ 294770 h 266"/>
                <a:gd name="T58" fmla="*/ 489891 w 300"/>
                <a:gd name="T59" fmla="*/ 363437 h 266"/>
                <a:gd name="T60" fmla="*/ 419668 w 300"/>
                <a:gd name="T61" fmla="*/ 432105 h 266"/>
                <a:gd name="T62" fmla="*/ 419668 w 300"/>
                <a:gd name="T63" fmla="*/ 281371 h 266"/>
                <a:gd name="T64" fmla="*/ 339413 w 300"/>
                <a:gd name="T65" fmla="*/ 363437 h 266"/>
                <a:gd name="T66" fmla="*/ 419668 w 300"/>
                <a:gd name="T67" fmla="*/ 445504 h 266"/>
                <a:gd name="T68" fmla="*/ 501595 w 300"/>
                <a:gd name="T69" fmla="*/ 363437 h 266"/>
                <a:gd name="T70" fmla="*/ 419668 w 300"/>
                <a:gd name="T71" fmla="*/ 281371 h 26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00"/>
                <a:gd name="T109" fmla="*/ 0 h 266"/>
                <a:gd name="T110" fmla="*/ 300 w 300"/>
                <a:gd name="T111" fmla="*/ 266 h 26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00" h="266">
                  <a:moveTo>
                    <a:pt x="195" y="217"/>
                  </a:moveTo>
                  <a:cubicBezTo>
                    <a:pt x="195" y="221"/>
                    <a:pt x="195" y="224"/>
                    <a:pt x="196" y="227"/>
                  </a:cubicBezTo>
                  <a:cubicBezTo>
                    <a:pt x="170" y="250"/>
                    <a:pt x="149" y="266"/>
                    <a:pt x="149" y="266"/>
                  </a:cubicBezTo>
                  <a:cubicBezTo>
                    <a:pt x="149" y="266"/>
                    <a:pt x="32" y="176"/>
                    <a:pt x="8" y="116"/>
                  </a:cubicBezTo>
                  <a:cubicBezTo>
                    <a:pt x="4" y="106"/>
                    <a:pt x="0" y="90"/>
                    <a:pt x="0" y="78"/>
                  </a:cubicBezTo>
                  <a:cubicBezTo>
                    <a:pt x="0" y="35"/>
                    <a:pt x="35" y="0"/>
                    <a:pt x="78" y="0"/>
                  </a:cubicBezTo>
                  <a:cubicBezTo>
                    <a:pt x="110" y="0"/>
                    <a:pt x="138" y="20"/>
                    <a:pt x="150" y="48"/>
                  </a:cubicBezTo>
                  <a:cubicBezTo>
                    <a:pt x="162" y="20"/>
                    <a:pt x="190" y="0"/>
                    <a:pt x="222" y="0"/>
                  </a:cubicBezTo>
                  <a:cubicBezTo>
                    <a:pt x="265" y="0"/>
                    <a:pt x="300" y="35"/>
                    <a:pt x="300" y="78"/>
                  </a:cubicBezTo>
                  <a:cubicBezTo>
                    <a:pt x="300" y="91"/>
                    <a:pt x="296" y="106"/>
                    <a:pt x="292" y="116"/>
                  </a:cubicBezTo>
                  <a:cubicBezTo>
                    <a:pt x="287" y="130"/>
                    <a:pt x="275" y="146"/>
                    <a:pt x="262" y="162"/>
                  </a:cubicBezTo>
                  <a:cubicBezTo>
                    <a:pt x="258" y="161"/>
                    <a:pt x="255" y="161"/>
                    <a:pt x="251" y="161"/>
                  </a:cubicBezTo>
                  <a:cubicBezTo>
                    <a:pt x="220" y="161"/>
                    <a:pt x="195" y="186"/>
                    <a:pt x="195" y="217"/>
                  </a:cubicBezTo>
                  <a:close/>
                  <a:moveTo>
                    <a:pt x="257" y="211"/>
                  </a:moveTo>
                  <a:cubicBezTo>
                    <a:pt x="275" y="211"/>
                    <a:pt x="275" y="211"/>
                    <a:pt x="275" y="211"/>
                  </a:cubicBezTo>
                  <a:cubicBezTo>
                    <a:pt x="275" y="223"/>
                    <a:pt x="275" y="223"/>
                    <a:pt x="275" y="223"/>
                  </a:cubicBezTo>
                  <a:cubicBezTo>
                    <a:pt x="257" y="223"/>
                    <a:pt x="257" y="223"/>
                    <a:pt x="257" y="223"/>
                  </a:cubicBezTo>
                  <a:cubicBezTo>
                    <a:pt x="257" y="241"/>
                    <a:pt x="257" y="241"/>
                    <a:pt x="257" y="241"/>
                  </a:cubicBezTo>
                  <a:cubicBezTo>
                    <a:pt x="245" y="241"/>
                    <a:pt x="245" y="241"/>
                    <a:pt x="245" y="241"/>
                  </a:cubicBezTo>
                  <a:cubicBezTo>
                    <a:pt x="245" y="223"/>
                    <a:pt x="245" y="223"/>
                    <a:pt x="245" y="223"/>
                  </a:cubicBezTo>
                  <a:cubicBezTo>
                    <a:pt x="227" y="223"/>
                    <a:pt x="227" y="223"/>
                    <a:pt x="227" y="223"/>
                  </a:cubicBezTo>
                  <a:cubicBezTo>
                    <a:pt x="227" y="211"/>
                    <a:pt x="227" y="211"/>
                    <a:pt x="227" y="211"/>
                  </a:cubicBezTo>
                  <a:cubicBezTo>
                    <a:pt x="245" y="211"/>
                    <a:pt x="245" y="211"/>
                    <a:pt x="245" y="211"/>
                  </a:cubicBezTo>
                  <a:cubicBezTo>
                    <a:pt x="245" y="193"/>
                    <a:pt x="245" y="193"/>
                    <a:pt x="245" y="193"/>
                  </a:cubicBezTo>
                  <a:cubicBezTo>
                    <a:pt x="257" y="193"/>
                    <a:pt x="257" y="193"/>
                    <a:pt x="257" y="193"/>
                  </a:cubicBezTo>
                  <a:lnTo>
                    <a:pt x="257" y="211"/>
                  </a:lnTo>
                  <a:close/>
                  <a:moveTo>
                    <a:pt x="251" y="258"/>
                  </a:moveTo>
                  <a:cubicBezTo>
                    <a:pt x="229" y="258"/>
                    <a:pt x="210" y="240"/>
                    <a:pt x="210" y="217"/>
                  </a:cubicBezTo>
                  <a:cubicBezTo>
                    <a:pt x="210" y="194"/>
                    <a:pt x="229" y="176"/>
                    <a:pt x="251" y="176"/>
                  </a:cubicBezTo>
                  <a:cubicBezTo>
                    <a:pt x="274" y="176"/>
                    <a:pt x="293" y="194"/>
                    <a:pt x="293" y="217"/>
                  </a:cubicBezTo>
                  <a:cubicBezTo>
                    <a:pt x="293" y="240"/>
                    <a:pt x="274" y="258"/>
                    <a:pt x="251" y="258"/>
                  </a:cubicBezTo>
                  <a:close/>
                  <a:moveTo>
                    <a:pt x="251" y="168"/>
                  </a:moveTo>
                  <a:cubicBezTo>
                    <a:pt x="224" y="168"/>
                    <a:pt x="203" y="190"/>
                    <a:pt x="203" y="217"/>
                  </a:cubicBezTo>
                  <a:cubicBezTo>
                    <a:pt x="203" y="244"/>
                    <a:pt x="224" y="266"/>
                    <a:pt x="251" y="266"/>
                  </a:cubicBezTo>
                  <a:cubicBezTo>
                    <a:pt x="278" y="266"/>
                    <a:pt x="300" y="244"/>
                    <a:pt x="300" y="217"/>
                  </a:cubicBezTo>
                  <a:cubicBezTo>
                    <a:pt x="300" y="190"/>
                    <a:pt x="278" y="168"/>
                    <a:pt x="251" y="168"/>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83943" tIns="41972" rIns="83943" bIns="41972"/>
            <a:lstStyle/>
            <a:p>
              <a:endParaRPr lang="zh-CN" altLang="zh-CN" sz="1400">
                <a:solidFill>
                  <a:srgbClr val="000000"/>
                </a:solidFill>
                <a:latin typeface="Segoe UI" pitchFamily="34" charset="0"/>
                <a:sym typeface="Segoe UI" pitchFamily="34" charset="0"/>
              </a:endParaRPr>
            </a:p>
          </p:txBody>
        </p:sp>
      </p:grpSp>
      <p:sp>
        <p:nvSpPr>
          <p:cNvPr id="11277" name="TextBox 9"/>
          <p:cNvSpPr>
            <a:spLocks noChangeArrowheads="1"/>
          </p:cNvSpPr>
          <p:nvPr/>
        </p:nvSpPr>
        <p:spPr bwMode="auto">
          <a:xfrm>
            <a:off x="1427381" y="3462716"/>
            <a:ext cx="5256213" cy="705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a:lnSpc>
                <a:spcPct val="150000"/>
              </a:lnSpc>
              <a:buClr>
                <a:srgbClr val="E36C09"/>
              </a:buClr>
              <a:buFont typeface="Arial" panose="020B0604020202020204" pitchFamily="34" charset="0"/>
              <a:buChar char="•"/>
            </a:pPr>
            <a:r>
              <a:rPr lang="zh-CN" altLang="en-US" sz="1400" dirty="0" smtClean="0">
                <a:solidFill>
                  <a:srgbClr val="000000"/>
                </a:solidFill>
                <a:latin typeface="Calibri" pitchFamily="34" charset="0"/>
                <a:sym typeface="宋体" pitchFamily="2" charset="-122"/>
              </a:rPr>
              <a:t>缺少调度各个子系统的配置管理子系统，后台可操作性差</a:t>
            </a:r>
            <a:endParaRPr lang="en-US" altLang="zh-CN" sz="1400" dirty="0" smtClean="0">
              <a:solidFill>
                <a:srgbClr val="000000"/>
              </a:solidFill>
              <a:latin typeface="Calibri" pitchFamily="34" charset="0"/>
              <a:sym typeface="宋体" pitchFamily="2" charset="-122"/>
            </a:endParaRPr>
          </a:p>
          <a:p>
            <a:pPr marL="285750" indent="-285750">
              <a:lnSpc>
                <a:spcPct val="150000"/>
              </a:lnSpc>
              <a:buClr>
                <a:srgbClr val="E36C09"/>
              </a:buClr>
              <a:buFont typeface="Arial" panose="020B0604020202020204" pitchFamily="34" charset="0"/>
              <a:buChar char="•"/>
            </a:pPr>
            <a:endParaRPr lang="zh-CN" altLang="en-US" sz="1400" dirty="0">
              <a:solidFill>
                <a:srgbClr val="000000"/>
              </a:solidFill>
              <a:latin typeface="Calibri" pitchFamily="34" charset="0"/>
              <a:sym typeface="宋体" pitchFamily="2" charset="-122"/>
            </a:endParaRPr>
          </a:p>
        </p:txBody>
      </p:sp>
      <p:sp>
        <p:nvSpPr>
          <p:cNvPr id="11278" name="矩形 10"/>
          <p:cNvSpPr>
            <a:spLocks noChangeArrowheads="1"/>
          </p:cNvSpPr>
          <p:nvPr/>
        </p:nvSpPr>
        <p:spPr bwMode="auto">
          <a:xfrm>
            <a:off x="1042988" y="2879725"/>
            <a:ext cx="227658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b="1" dirty="0">
                <a:solidFill>
                  <a:srgbClr val="31859B"/>
                </a:solidFill>
                <a:latin typeface="Calibri" pitchFamily="34" charset="0"/>
                <a:sym typeface="Calibri" pitchFamily="34" charset="0"/>
              </a:rPr>
              <a:t>系统设计存在的</a:t>
            </a:r>
            <a:r>
              <a:rPr lang="zh-CN" altLang="en-US" b="1" dirty="0" smtClean="0">
                <a:solidFill>
                  <a:srgbClr val="31859B"/>
                </a:solidFill>
                <a:latin typeface="Calibri" pitchFamily="34" charset="0"/>
                <a:sym typeface="Calibri" pitchFamily="34" charset="0"/>
              </a:rPr>
              <a:t>问题</a:t>
            </a:r>
            <a:endParaRPr lang="zh-CN" altLang="en-US" b="1" dirty="0">
              <a:solidFill>
                <a:srgbClr val="31859B"/>
              </a:solidFill>
              <a:latin typeface="Calibri" pitchFamily="34" charset="0"/>
              <a:sym typeface="宋体" pitchFamily="2" charset="-122"/>
            </a:endParaRPr>
          </a:p>
        </p:txBody>
      </p:sp>
    </p:spTree>
    <p:extLst>
      <p:ext uri="{BB962C8B-B14F-4D97-AF65-F5344CB8AC3E}">
        <p14:creationId xmlns:p14="http://schemas.microsoft.com/office/powerpoint/2010/main" val="2774404588"/>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1268"/>
                                        </p:tgtEl>
                                        <p:attrNameLst>
                                          <p:attrName>style.visibility</p:attrName>
                                        </p:attrNameLst>
                                      </p:cBhvr>
                                      <p:to>
                                        <p:strVal val="visible"/>
                                      </p:to>
                                    </p:set>
                                    <p:anim calcmode="lin" valueType="num">
                                      <p:cBhvr>
                                        <p:cTn id="7" dur="750" fill="hold"/>
                                        <p:tgtEl>
                                          <p:spTgt spid="11268"/>
                                        </p:tgtEl>
                                        <p:attrNameLst>
                                          <p:attrName>ppt_x</p:attrName>
                                        </p:attrNameLst>
                                      </p:cBhvr>
                                      <p:tavLst>
                                        <p:tav tm="0">
                                          <p:val>
                                            <p:strVal val="0-#ppt_w/2"/>
                                          </p:val>
                                        </p:tav>
                                        <p:tav tm="100000">
                                          <p:val>
                                            <p:strVal val="#ppt_x"/>
                                          </p:val>
                                        </p:tav>
                                      </p:tavLst>
                                    </p:anim>
                                    <p:anim calcmode="lin" valueType="num">
                                      <p:cBhvr>
                                        <p:cTn id="8" dur="750" fill="hold"/>
                                        <p:tgtEl>
                                          <p:spTgt spid="11268"/>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2" presetClass="entr" presetSubtype="8"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ppt_x</p:attrName>
                                        </p:attrNameLst>
                                      </p:cBhvr>
                                      <p:tavLst>
                                        <p:tav tm="0">
                                          <p:val>
                                            <p:strVal val="0-#ppt_w/2"/>
                                          </p:val>
                                        </p:tav>
                                        <p:tav tm="100000">
                                          <p:val>
                                            <p:strVal val="#ppt_x"/>
                                          </p:val>
                                        </p:tav>
                                      </p:tavLst>
                                    </p:anim>
                                    <p:anim calcmode="lin" valueType="num">
                                      <p:cBhvr>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nodeType="afterGroup">
                            <p:stCondLst>
                              <p:cond delay="1250"/>
                            </p:stCondLst>
                            <p:childTnLst>
                              <p:par>
                                <p:cTn id="15" presetID="10" presetClass="entr" presetSubtype="0" fill="hold" grpId="0" nodeType="afterEffect">
                                  <p:stCondLst>
                                    <p:cond delay="0"/>
                                  </p:stCondLst>
                                  <p:childTnLst>
                                    <p:set>
                                      <p:cBhvr>
                                        <p:cTn id="16" dur="1" fill="hold">
                                          <p:stCondLst>
                                            <p:cond delay="0"/>
                                          </p:stCondLst>
                                        </p:cTn>
                                        <p:tgtEl>
                                          <p:spTgt spid="11273"/>
                                        </p:tgtEl>
                                        <p:attrNameLst>
                                          <p:attrName>style.visibility</p:attrName>
                                        </p:attrNameLst>
                                      </p:cBhvr>
                                      <p:to>
                                        <p:strVal val="visible"/>
                                      </p:to>
                                    </p:set>
                                    <p:animEffect>
                                      <p:cBhvr>
                                        <p:cTn id="17" dur="1000"/>
                                        <p:tgtEl>
                                          <p:spTgt spid="11273"/>
                                        </p:tgtEl>
                                      </p:cBhvr>
                                    </p:animEffect>
                                  </p:childTnLst>
                                </p:cTn>
                              </p:par>
                            </p:childTnLst>
                          </p:cTn>
                        </p:par>
                        <p:par>
                          <p:cTn id="18" fill="hold" nodeType="afterGroup">
                            <p:stCondLst>
                              <p:cond delay="2250"/>
                            </p:stCondLst>
                            <p:childTnLst>
                              <p:par>
                                <p:cTn id="19" presetID="10" presetClass="entr" presetSubtype="0" fill="hold" grpId="0" nodeType="afterEffect">
                                  <p:stCondLst>
                                    <p:cond delay="0"/>
                                  </p:stCondLst>
                                  <p:childTnLst>
                                    <p:set>
                                      <p:cBhvr>
                                        <p:cTn id="20" dur="1" fill="hold">
                                          <p:stCondLst>
                                            <p:cond delay="0"/>
                                          </p:stCondLst>
                                        </p:cTn>
                                        <p:tgtEl>
                                          <p:spTgt spid="11272"/>
                                        </p:tgtEl>
                                        <p:attrNameLst>
                                          <p:attrName>style.visibility</p:attrName>
                                        </p:attrNameLst>
                                      </p:cBhvr>
                                      <p:to>
                                        <p:strVal val="visible"/>
                                      </p:to>
                                    </p:set>
                                    <p:animEffect>
                                      <p:cBhvr>
                                        <p:cTn id="21" dur="1000"/>
                                        <p:tgtEl>
                                          <p:spTgt spid="11272"/>
                                        </p:tgtEl>
                                      </p:cBhvr>
                                    </p:animEffect>
                                  </p:childTnLst>
                                </p:cTn>
                              </p:par>
                            </p:childTnLst>
                          </p:cTn>
                        </p:par>
                        <p:par>
                          <p:cTn id="22" fill="hold" nodeType="afterGroup">
                            <p:stCondLst>
                              <p:cond delay="3250"/>
                            </p:stCondLst>
                            <p:childTnLst>
                              <p:par>
                                <p:cTn id="23" presetID="2" presetClass="entr" presetSubtype="2"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ppt_x</p:attrName>
                                        </p:attrNameLst>
                                      </p:cBhvr>
                                      <p:tavLst>
                                        <p:tav tm="0">
                                          <p:val>
                                            <p:strVal val="1+#ppt_w/2"/>
                                          </p:val>
                                        </p:tav>
                                        <p:tav tm="100000">
                                          <p:val>
                                            <p:strVal val="#ppt_x"/>
                                          </p:val>
                                        </p:tav>
                                      </p:tavLst>
                                    </p:anim>
                                    <p:anim calcmode="lin" valueType="num">
                                      <p:cBhvr>
                                        <p:cTn id="26" dur="500" fill="hold"/>
                                        <p:tgtEl>
                                          <p:spTgt spid="3"/>
                                        </p:tgtEl>
                                        <p:attrNameLst>
                                          <p:attrName>ppt_y</p:attrName>
                                        </p:attrNameLst>
                                      </p:cBhvr>
                                      <p:tavLst>
                                        <p:tav tm="0">
                                          <p:val>
                                            <p:strVal val="#ppt_y"/>
                                          </p:val>
                                        </p:tav>
                                        <p:tav tm="100000">
                                          <p:val>
                                            <p:strVal val="#ppt_y"/>
                                          </p:val>
                                        </p:tav>
                                      </p:tavLst>
                                    </p:anim>
                                  </p:childTnLst>
                                </p:cTn>
                              </p:par>
                            </p:childTnLst>
                          </p:cTn>
                        </p:par>
                        <p:par>
                          <p:cTn id="27" fill="hold" nodeType="afterGroup">
                            <p:stCondLst>
                              <p:cond delay="3750"/>
                            </p:stCondLst>
                            <p:childTnLst>
                              <p:par>
                                <p:cTn id="28" presetID="10" presetClass="entr" presetSubtype="0" fill="hold" grpId="0" nodeType="afterEffect">
                                  <p:stCondLst>
                                    <p:cond delay="0"/>
                                  </p:stCondLst>
                                  <p:childTnLst>
                                    <p:set>
                                      <p:cBhvr>
                                        <p:cTn id="29" dur="1" fill="hold">
                                          <p:stCondLst>
                                            <p:cond delay="0"/>
                                          </p:stCondLst>
                                        </p:cTn>
                                        <p:tgtEl>
                                          <p:spTgt spid="11278"/>
                                        </p:tgtEl>
                                        <p:attrNameLst>
                                          <p:attrName>style.visibility</p:attrName>
                                        </p:attrNameLst>
                                      </p:cBhvr>
                                      <p:to>
                                        <p:strVal val="visible"/>
                                      </p:to>
                                    </p:set>
                                    <p:animEffect>
                                      <p:cBhvr>
                                        <p:cTn id="30" dur="1000"/>
                                        <p:tgtEl>
                                          <p:spTgt spid="11278"/>
                                        </p:tgtEl>
                                      </p:cBhvr>
                                    </p:animEffect>
                                  </p:childTnLst>
                                </p:cTn>
                              </p:par>
                            </p:childTnLst>
                          </p:cTn>
                        </p:par>
                        <p:par>
                          <p:cTn id="31" fill="hold" nodeType="afterGroup">
                            <p:stCondLst>
                              <p:cond delay="4750"/>
                            </p:stCondLst>
                            <p:childTnLst>
                              <p:par>
                                <p:cTn id="32" presetID="10" presetClass="entr" presetSubtype="0" fill="hold" grpId="0" nodeType="afterEffect">
                                  <p:stCondLst>
                                    <p:cond delay="0"/>
                                  </p:stCondLst>
                                  <p:childTnLst>
                                    <p:set>
                                      <p:cBhvr>
                                        <p:cTn id="33" dur="1" fill="hold">
                                          <p:stCondLst>
                                            <p:cond delay="0"/>
                                          </p:stCondLst>
                                        </p:cTn>
                                        <p:tgtEl>
                                          <p:spTgt spid="11277"/>
                                        </p:tgtEl>
                                        <p:attrNameLst>
                                          <p:attrName>style.visibility</p:attrName>
                                        </p:attrNameLst>
                                      </p:cBhvr>
                                      <p:to>
                                        <p:strVal val="visible"/>
                                      </p:to>
                                    </p:set>
                                    <p:animEffect>
                                      <p:cBhvr>
                                        <p:cTn id="34" dur="1000"/>
                                        <p:tgtEl>
                                          <p:spTgt spid="112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8" grpId="0" bldLvl="0" autoUpdateAnimBg="0"/>
      <p:bldP spid="11272" grpId="0" bldLvl="0" autoUpdateAnimBg="0"/>
      <p:bldP spid="11273" grpId="0" bldLvl="0" autoUpdateAnimBg="0"/>
      <p:bldP spid="11277" grpId="0" bldLvl="0" autoUpdateAnimBg="0"/>
      <p:bldP spid="11278" grpId="0" bldLvl="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31747"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21508" name="矩形 1"/>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Calibri" pitchFamily="34" charset="0"/>
                <a:sym typeface="Calibri" pitchFamily="34" charset="0"/>
              </a:rPr>
              <a:t>研究前景展望</a:t>
            </a:r>
            <a:endParaRPr lang="zh-CN" altLang="en-US" sz="2800" b="1" dirty="0">
              <a:solidFill>
                <a:schemeClr val="bg1"/>
              </a:solidFill>
              <a:latin typeface="Calibri" pitchFamily="34" charset="0"/>
              <a:sym typeface="宋体" pitchFamily="2" charset="-122"/>
            </a:endParaRPr>
          </a:p>
        </p:txBody>
      </p:sp>
      <p:grpSp>
        <p:nvGrpSpPr>
          <p:cNvPr id="2" name="组合 25"/>
          <p:cNvGrpSpPr>
            <a:grpSpLocks/>
          </p:cNvGrpSpPr>
          <p:nvPr/>
        </p:nvGrpSpPr>
        <p:grpSpPr bwMode="auto">
          <a:xfrm>
            <a:off x="5949950" y="1995488"/>
            <a:ext cx="2168525" cy="1512887"/>
            <a:chOff x="0" y="0"/>
            <a:chExt cx="2169656" cy="1512168"/>
          </a:xfrm>
        </p:grpSpPr>
        <p:sp>
          <p:nvSpPr>
            <p:cNvPr id="31764" name="矩形标注 14"/>
            <p:cNvSpPr>
              <a:spLocks noChangeArrowheads="1"/>
            </p:cNvSpPr>
            <p:nvPr/>
          </p:nvSpPr>
          <p:spPr bwMode="auto">
            <a:xfrm>
              <a:off x="0" y="0"/>
              <a:ext cx="2169656" cy="1512168"/>
            </a:xfrm>
            <a:prstGeom prst="wedgeRectCallout">
              <a:avLst>
                <a:gd name="adj1" fmla="val -49593"/>
                <a:gd name="adj2" fmla="val 74593"/>
              </a:avLst>
            </a:prstGeom>
            <a:solidFill>
              <a:srgbClr val="F2F2F2">
                <a:alpha val="5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31765" name="TextBox 17"/>
            <p:cNvSpPr>
              <a:spLocks noChangeArrowheads="1"/>
            </p:cNvSpPr>
            <p:nvPr/>
          </p:nvSpPr>
          <p:spPr bwMode="auto">
            <a:xfrm>
              <a:off x="0" y="17420"/>
              <a:ext cx="2169656" cy="646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时间序列中热点事件之间关系和相互影响的研究</a:t>
              </a:r>
              <a:endParaRPr lang="zh-CN" altLang="en-US" sz="1200" dirty="0">
                <a:solidFill>
                  <a:srgbClr val="000000"/>
                </a:solidFill>
                <a:latin typeface="Calibri" pitchFamily="34" charset="0"/>
                <a:sym typeface="宋体" pitchFamily="2" charset="-122"/>
              </a:endParaRPr>
            </a:p>
          </p:txBody>
        </p:sp>
        <p:pic>
          <p:nvPicPr>
            <p:cNvPr id="31766" name="Picture 2" descr="C:\Documents and Settings\Administrator\桌面\睿泰集团员工培养计划-解决方案部-JYY\其他\PPT素材\图标\平面小图标\2\50478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784" y="1143384"/>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 name="组合 24"/>
          <p:cNvGrpSpPr>
            <a:grpSpLocks/>
          </p:cNvGrpSpPr>
          <p:nvPr/>
        </p:nvGrpSpPr>
        <p:grpSpPr bwMode="auto">
          <a:xfrm>
            <a:off x="3165475" y="1216025"/>
            <a:ext cx="2208213" cy="1517650"/>
            <a:chOff x="0" y="0"/>
            <a:chExt cx="2207265" cy="1516293"/>
          </a:xfrm>
        </p:grpSpPr>
        <p:sp>
          <p:nvSpPr>
            <p:cNvPr id="31761" name="矩形标注 13"/>
            <p:cNvSpPr>
              <a:spLocks noChangeArrowheads="1"/>
            </p:cNvSpPr>
            <p:nvPr/>
          </p:nvSpPr>
          <p:spPr bwMode="auto">
            <a:xfrm>
              <a:off x="0" y="4125"/>
              <a:ext cx="2169656" cy="1512168"/>
            </a:xfrm>
            <a:prstGeom prst="wedgeRectCallout">
              <a:avLst>
                <a:gd name="adj1" fmla="val 981"/>
                <a:gd name="adj2" fmla="val 75301"/>
              </a:avLst>
            </a:prstGeom>
            <a:solidFill>
              <a:srgbClr val="F2F2F2">
                <a:alpha val="5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31762" name="TextBox 16"/>
            <p:cNvSpPr>
              <a:spLocks noChangeArrowheads="1"/>
            </p:cNvSpPr>
            <p:nvPr/>
          </p:nvSpPr>
          <p:spPr bwMode="auto">
            <a:xfrm>
              <a:off x="37609" y="0"/>
              <a:ext cx="2169656" cy="1199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用户评论关系网络的构建和分析，可以识别出意见领袖，在突发性事件中可以进行舆论的溯源</a:t>
              </a:r>
              <a:endParaRPr lang="zh-CN" altLang="en-US" sz="1200" dirty="0">
                <a:solidFill>
                  <a:srgbClr val="000000"/>
                </a:solidFill>
                <a:latin typeface="Calibri" pitchFamily="34" charset="0"/>
                <a:sym typeface="宋体" pitchFamily="2" charset="-122"/>
              </a:endParaRPr>
            </a:p>
          </p:txBody>
        </p:sp>
        <p:pic>
          <p:nvPicPr>
            <p:cNvPr id="31763" name="Picture 3" descr="C:\Documents and Settings\Administrator\桌面\睿泰集团员工培养计划-解决方案部-JYY\其他\PPT素材\图标\平面小图标\2\50479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0951" y="117252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 name="组合 20"/>
          <p:cNvGrpSpPr>
            <a:grpSpLocks/>
          </p:cNvGrpSpPr>
          <p:nvPr/>
        </p:nvGrpSpPr>
        <p:grpSpPr bwMode="auto">
          <a:xfrm>
            <a:off x="611188" y="1995488"/>
            <a:ext cx="2170112" cy="1512887"/>
            <a:chOff x="0" y="0"/>
            <a:chExt cx="2169656" cy="1512168"/>
          </a:xfrm>
        </p:grpSpPr>
        <p:sp>
          <p:nvSpPr>
            <p:cNvPr id="31758" name="矩形标注 12"/>
            <p:cNvSpPr>
              <a:spLocks noChangeArrowheads="1"/>
            </p:cNvSpPr>
            <p:nvPr/>
          </p:nvSpPr>
          <p:spPr bwMode="auto">
            <a:xfrm>
              <a:off x="0" y="0"/>
              <a:ext cx="2169656" cy="1512168"/>
            </a:xfrm>
            <a:prstGeom prst="wedgeRectCallout">
              <a:avLst>
                <a:gd name="adj1" fmla="val 49074"/>
                <a:gd name="adj2" fmla="val 69611"/>
              </a:avLst>
            </a:prstGeom>
            <a:solidFill>
              <a:srgbClr val="F2F2F2">
                <a:alpha val="5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31759" name="TextBox 15"/>
            <p:cNvSpPr>
              <a:spLocks noChangeArrowheads="1"/>
            </p:cNvSpPr>
            <p:nvPr/>
          </p:nvSpPr>
          <p:spPr bwMode="auto">
            <a:xfrm>
              <a:off x="0" y="0"/>
              <a:ext cx="2169656" cy="1476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buClr>
                  <a:srgbClr val="E36C09"/>
                </a:buClr>
              </a:pPr>
              <a:r>
                <a:rPr lang="zh-CN" altLang="en-US" sz="1200" dirty="0" smtClean="0">
                  <a:solidFill>
                    <a:srgbClr val="000000"/>
                  </a:solidFill>
                  <a:latin typeface="Calibri" pitchFamily="34" charset="0"/>
                  <a:sym typeface="宋体" pitchFamily="2" charset="-122"/>
                </a:rPr>
                <a:t>网页内容自动提取算法的研究，可以避免对每一个数据源都编写专门的解析程序，和数据源结构变化时无法准确提取内容的问题</a:t>
              </a:r>
              <a:endParaRPr lang="zh-CN" altLang="en-US" sz="1200" dirty="0">
                <a:solidFill>
                  <a:srgbClr val="000000"/>
                </a:solidFill>
                <a:latin typeface="Calibri" pitchFamily="34" charset="0"/>
                <a:sym typeface="宋体" pitchFamily="2" charset="-122"/>
              </a:endParaRPr>
            </a:p>
          </p:txBody>
        </p:sp>
        <p:pic>
          <p:nvPicPr>
            <p:cNvPr id="31760" name="Picture 4" descr="C:\Documents and Settings\Administrator\桌面\睿泰集团员工培养计划-解决方案部-JYY\其他\PPT素材\图标\平面小图标\2\50478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40074" y="117252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 name="组合 19"/>
          <p:cNvGrpSpPr>
            <a:grpSpLocks/>
          </p:cNvGrpSpPr>
          <p:nvPr/>
        </p:nvGrpSpPr>
        <p:grpSpPr bwMode="auto">
          <a:xfrm>
            <a:off x="2886596" y="3150255"/>
            <a:ext cx="2916124" cy="1374904"/>
            <a:chOff x="124308" y="2243"/>
            <a:chExt cx="2915239" cy="1375309"/>
          </a:xfrm>
        </p:grpSpPr>
        <p:grpSp>
          <p:nvGrpSpPr>
            <p:cNvPr id="31753" name="组合 18"/>
            <p:cNvGrpSpPr>
              <a:grpSpLocks/>
            </p:cNvGrpSpPr>
            <p:nvPr/>
          </p:nvGrpSpPr>
          <p:grpSpPr bwMode="auto">
            <a:xfrm>
              <a:off x="822358" y="1008111"/>
              <a:ext cx="1669416" cy="369441"/>
              <a:chOff x="822358" y="1008111"/>
              <a:chExt cx="1669416" cy="369441"/>
            </a:xfrm>
          </p:grpSpPr>
          <p:sp>
            <p:nvSpPr>
              <p:cNvPr id="31757" name="矩形 11"/>
              <p:cNvSpPr>
                <a:spLocks noChangeArrowheads="1"/>
              </p:cNvSpPr>
              <p:nvPr/>
            </p:nvSpPr>
            <p:spPr bwMode="auto">
              <a:xfrm>
                <a:off x="822358" y="1008111"/>
                <a:ext cx="1669416" cy="3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b="1" dirty="0" smtClean="0">
                    <a:solidFill>
                      <a:srgbClr val="E36C09"/>
                    </a:solidFill>
                    <a:latin typeface="Calibri" pitchFamily="34" charset="0"/>
                    <a:sym typeface="宋体" pitchFamily="2" charset="-122"/>
                  </a:rPr>
                  <a:t>深入研究方向</a:t>
                </a:r>
                <a:endParaRPr lang="zh-CN" altLang="en-US" b="1" dirty="0">
                  <a:solidFill>
                    <a:srgbClr val="E36C09"/>
                  </a:solidFill>
                  <a:latin typeface="Calibri" pitchFamily="34" charset="0"/>
                  <a:sym typeface="宋体" pitchFamily="2" charset="-122"/>
                </a:endParaRPr>
              </a:p>
            </p:txBody>
          </p:sp>
        </p:grpSp>
        <p:sp>
          <p:nvSpPr>
            <p:cNvPr id="31754" name="TextBox 21"/>
            <p:cNvSpPr>
              <a:spLocks noChangeArrowheads="1"/>
            </p:cNvSpPr>
            <p:nvPr/>
          </p:nvSpPr>
          <p:spPr bwMode="auto">
            <a:xfrm>
              <a:off x="124308" y="658829"/>
              <a:ext cx="5035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000" b="1">
                  <a:solidFill>
                    <a:srgbClr val="FFFFFF"/>
                  </a:solidFill>
                  <a:latin typeface="Broadway" pitchFamily="82" charset="0"/>
                  <a:ea typeface="Kozuka Mincho Pr6N H" pitchFamily="18" charset="-128"/>
                  <a:sym typeface="Broadway" pitchFamily="82" charset="0"/>
                </a:rPr>
                <a:t>01</a:t>
              </a:r>
              <a:endParaRPr lang="zh-CN" altLang="en-US" sz="2000" b="1">
                <a:solidFill>
                  <a:srgbClr val="FFFFFF"/>
                </a:solidFill>
                <a:latin typeface="Broadway" pitchFamily="82" charset="0"/>
                <a:ea typeface="Kozuka Mincho Pr6N H" pitchFamily="18" charset="-128"/>
                <a:sym typeface="Broadway" pitchFamily="82" charset="0"/>
              </a:endParaRPr>
            </a:p>
          </p:txBody>
        </p:sp>
        <p:sp>
          <p:nvSpPr>
            <p:cNvPr id="31755" name="TextBox 22"/>
            <p:cNvSpPr>
              <a:spLocks noChangeArrowheads="1"/>
            </p:cNvSpPr>
            <p:nvPr/>
          </p:nvSpPr>
          <p:spPr bwMode="auto">
            <a:xfrm>
              <a:off x="1305431" y="2243"/>
              <a:ext cx="51809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000" b="1">
                  <a:solidFill>
                    <a:srgbClr val="FFFFFF"/>
                  </a:solidFill>
                  <a:latin typeface="Broadway" pitchFamily="82" charset="0"/>
                  <a:ea typeface="Kozuka Mincho Pr6N H" pitchFamily="18" charset="-128"/>
                  <a:sym typeface="Broadway" pitchFamily="82" charset="0"/>
                </a:rPr>
                <a:t>02</a:t>
              </a:r>
              <a:endParaRPr lang="zh-CN" altLang="en-US" sz="2000" b="1">
                <a:solidFill>
                  <a:srgbClr val="FFFFFF"/>
                </a:solidFill>
                <a:latin typeface="Broadway" pitchFamily="82" charset="0"/>
                <a:ea typeface="Kozuka Mincho Pr6N H" pitchFamily="18" charset="-128"/>
                <a:sym typeface="Broadway" pitchFamily="82" charset="0"/>
              </a:endParaRPr>
            </a:p>
          </p:txBody>
        </p:sp>
        <p:sp>
          <p:nvSpPr>
            <p:cNvPr id="31756" name="TextBox 23"/>
            <p:cNvSpPr>
              <a:spLocks noChangeArrowheads="1"/>
            </p:cNvSpPr>
            <p:nvPr/>
          </p:nvSpPr>
          <p:spPr bwMode="auto">
            <a:xfrm>
              <a:off x="2521456" y="658829"/>
              <a:ext cx="51809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000" b="1">
                  <a:solidFill>
                    <a:srgbClr val="FFFFFF"/>
                  </a:solidFill>
                  <a:latin typeface="Broadway" pitchFamily="82" charset="0"/>
                  <a:ea typeface="Kozuka Mincho Pr6N H" pitchFamily="18" charset="-128"/>
                  <a:sym typeface="Broadway" pitchFamily="82" charset="0"/>
                </a:rPr>
                <a:t>03</a:t>
              </a:r>
              <a:endParaRPr lang="zh-CN" altLang="en-US" sz="2000" b="1">
                <a:solidFill>
                  <a:srgbClr val="FFFFFF"/>
                </a:solidFill>
                <a:latin typeface="Broadway" pitchFamily="82" charset="0"/>
                <a:ea typeface="Kozuka Mincho Pr6N H" pitchFamily="18" charset="-128"/>
                <a:sym typeface="Broadway" pitchFamily="82"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1508"/>
                                        </p:tgtEl>
                                        <p:attrNameLst>
                                          <p:attrName>style.visibility</p:attrName>
                                        </p:attrNameLst>
                                      </p:cBhvr>
                                      <p:to>
                                        <p:strVal val="visible"/>
                                      </p:to>
                                    </p:set>
                                    <p:anim calcmode="lin" valueType="num">
                                      <p:cBhvr>
                                        <p:cTn id="7" dur="750" fill="hold"/>
                                        <p:tgtEl>
                                          <p:spTgt spid="21508"/>
                                        </p:tgtEl>
                                        <p:attrNameLst>
                                          <p:attrName>ppt_x</p:attrName>
                                        </p:attrNameLst>
                                      </p:cBhvr>
                                      <p:tavLst>
                                        <p:tav tm="0">
                                          <p:val>
                                            <p:strVal val="0-#ppt_w/2"/>
                                          </p:val>
                                        </p:tav>
                                        <p:tav tm="100000">
                                          <p:val>
                                            <p:strVal val="#ppt_x"/>
                                          </p:val>
                                        </p:tav>
                                      </p:tavLst>
                                    </p:anim>
                                    <p:anim calcmode="lin" valueType="num">
                                      <p:cBhvr>
                                        <p:cTn id="8" dur="750" fill="hold"/>
                                        <p:tgtEl>
                                          <p:spTgt spid="21508"/>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10" presetClass="entr" presetSubtype="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750" fill="hold"/>
                                        <p:tgtEl>
                                          <p:spTgt spid="5"/>
                                        </p:tgtEl>
                                        <p:attrNameLst>
                                          <p:attrName>ppt_w</p:attrName>
                                        </p:attrNameLst>
                                      </p:cBhvr>
                                      <p:tavLst>
                                        <p:tav tm="0">
                                          <p:val>
                                            <p:fltVal val="0"/>
                                          </p:val>
                                        </p:tav>
                                        <p:tav tm="100000">
                                          <p:val>
                                            <p:strVal val="#ppt_w"/>
                                          </p:val>
                                        </p:tav>
                                      </p:tavLst>
                                    </p:anim>
                                    <p:anim calcmode="lin" valueType="num">
                                      <p:cBhvr>
                                        <p:cTn id="13" dur="750" fill="hold"/>
                                        <p:tgtEl>
                                          <p:spTgt spid="5"/>
                                        </p:tgtEl>
                                        <p:attrNameLst>
                                          <p:attrName>ppt_h</p:attrName>
                                        </p:attrNameLst>
                                      </p:cBhvr>
                                      <p:tavLst>
                                        <p:tav tm="0">
                                          <p:val>
                                            <p:fltVal val="0"/>
                                          </p:val>
                                        </p:tav>
                                        <p:tav tm="100000">
                                          <p:val>
                                            <p:strVal val="#ppt_h"/>
                                          </p:val>
                                        </p:tav>
                                      </p:tavLst>
                                    </p:anim>
                                    <p:animEffect>
                                      <p:cBhvr>
                                        <p:cTn id="14" dur="750"/>
                                        <p:tgtEl>
                                          <p:spTgt spid="5"/>
                                        </p:tgtEl>
                                      </p:cBhvr>
                                    </p:animEffect>
                                  </p:childTnLst>
                                </p:cTn>
                              </p:par>
                            </p:childTnLst>
                          </p:cTn>
                        </p:par>
                        <p:par>
                          <p:cTn id="15" fill="hold" nodeType="afterGroup">
                            <p:stCondLst>
                              <p:cond delay="1500"/>
                            </p:stCondLst>
                            <p:childTnLst>
                              <p:par>
                                <p:cTn id="16" presetID="2" presetClass="entr" presetSubtype="4"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750" fill="hold"/>
                                        <p:tgtEl>
                                          <p:spTgt spid="4"/>
                                        </p:tgtEl>
                                        <p:attrNameLst>
                                          <p:attrName>ppt_x</p:attrName>
                                        </p:attrNameLst>
                                      </p:cBhvr>
                                      <p:tavLst>
                                        <p:tav tm="0">
                                          <p:val>
                                            <p:strVal val="#ppt_x"/>
                                          </p:val>
                                        </p:tav>
                                        <p:tav tm="100000">
                                          <p:val>
                                            <p:strVal val="#ppt_x"/>
                                          </p:val>
                                        </p:tav>
                                      </p:tavLst>
                                    </p:anim>
                                    <p:anim calcmode="lin" valueType="num">
                                      <p:cBhvr>
                                        <p:cTn id="19" dur="750" fill="hold"/>
                                        <p:tgtEl>
                                          <p:spTgt spid="4"/>
                                        </p:tgtEl>
                                        <p:attrNameLst>
                                          <p:attrName>ppt_y</p:attrName>
                                        </p:attrNameLst>
                                      </p:cBhvr>
                                      <p:tavLst>
                                        <p:tav tm="0">
                                          <p:val>
                                            <p:strVal val="1+#ppt_h/2"/>
                                          </p:val>
                                        </p:tav>
                                        <p:tav tm="100000">
                                          <p:val>
                                            <p:strVal val="#ppt_y"/>
                                          </p:val>
                                        </p:tav>
                                      </p:tavLst>
                                    </p:anim>
                                  </p:childTnLst>
                                </p:cTn>
                              </p:par>
                            </p:childTnLst>
                          </p:cTn>
                        </p:par>
                        <p:par>
                          <p:cTn id="20" fill="hold" nodeType="afterGroup">
                            <p:stCondLst>
                              <p:cond delay="2250"/>
                            </p:stCondLst>
                            <p:childTnLst>
                              <p:par>
                                <p:cTn id="21" presetID="2" presetClass="entr" presetSubtype="4"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p:cTn id="23" dur="750" fill="hold"/>
                                        <p:tgtEl>
                                          <p:spTgt spid="3"/>
                                        </p:tgtEl>
                                        <p:attrNameLst>
                                          <p:attrName>ppt_x</p:attrName>
                                        </p:attrNameLst>
                                      </p:cBhvr>
                                      <p:tavLst>
                                        <p:tav tm="0">
                                          <p:val>
                                            <p:strVal val="#ppt_x"/>
                                          </p:val>
                                        </p:tav>
                                        <p:tav tm="100000">
                                          <p:val>
                                            <p:strVal val="#ppt_x"/>
                                          </p:val>
                                        </p:tav>
                                      </p:tavLst>
                                    </p:anim>
                                    <p:anim calcmode="lin" valueType="num">
                                      <p:cBhvr>
                                        <p:cTn id="24" dur="750" fill="hold"/>
                                        <p:tgtEl>
                                          <p:spTgt spid="3"/>
                                        </p:tgtEl>
                                        <p:attrNameLst>
                                          <p:attrName>ppt_y</p:attrName>
                                        </p:attrNameLst>
                                      </p:cBhvr>
                                      <p:tavLst>
                                        <p:tav tm="0">
                                          <p:val>
                                            <p:strVal val="1+#ppt_h/2"/>
                                          </p:val>
                                        </p:tav>
                                        <p:tav tm="100000">
                                          <p:val>
                                            <p:strVal val="#ppt_y"/>
                                          </p:val>
                                        </p:tav>
                                      </p:tavLst>
                                    </p:anim>
                                  </p:childTnLst>
                                </p:cTn>
                              </p:par>
                            </p:childTnLst>
                          </p:cTn>
                        </p:par>
                        <p:par>
                          <p:cTn id="25" fill="hold" nodeType="afterGroup">
                            <p:stCondLst>
                              <p:cond delay="3000"/>
                            </p:stCondLst>
                            <p:childTnLst>
                              <p:par>
                                <p:cTn id="26" presetID="2" presetClass="entr" presetSubtype="4"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p:cTn id="28" dur="750" fill="hold"/>
                                        <p:tgtEl>
                                          <p:spTgt spid="2"/>
                                        </p:tgtEl>
                                        <p:attrNameLst>
                                          <p:attrName>ppt_x</p:attrName>
                                        </p:attrNameLst>
                                      </p:cBhvr>
                                      <p:tavLst>
                                        <p:tav tm="0">
                                          <p:val>
                                            <p:strVal val="#ppt_x"/>
                                          </p:val>
                                        </p:tav>
                                        <p:tav tm="100000">
                                          <p:val>
                                            <p:strVal val="#ppt_x"/>
                                          </p:val>
                                        </p:tav>
                                      </p:tavLst>
                                    </p:anim>
                                    <p:anim calcmode="lin" valueType="num">
                                      <p:cBhvr>
                                        <p:cTn id="29" dur="75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8" grpId="0" bldLvl="0"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21508" name="矩形 1"/>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smtClean="0">
                <a:solidFill>
                  <a:schemeClr val="bg1"/>
                </a:solidFill>
                <a:latin typeface="Calibri" pitchFamily="34" charset="0"/>
                <a:sym typeface="宋体" pitchFamily="2" charset="-122"/>
              </a:rPr>
              <a:t>参考文献</a:t>
            </a:r>
            <a:endParaRPr lang="zh-CN" altLang="en-US" sz="2800" b="1" dirty="0">
              <a:solidFill>
                <a:schemeClr val="bg1"/>
              </a:solidFill>
              <a:latin typeface="Calibri" pitchFamily="34" charset="0"/>
              <a:sym typeface="宋体" pitchFamily="2" charset="-122"/>
            </a:endParaRPr>
          </a:p>
        </p:txBody>
      </p:sp>
      <p:graphicFrame>
        <p:nvGraphicFramePr>
          <p:cNvPr id="7" name="表格 6"/>
          <p:cNvGraphicFramePr>
            <a:graphicFrameLocks noGrp="1"/>
          </p:cNvGraphicFramePr>
          <p:nvPr>
            <p:extLst>
              <p:ext uri="{D42A27DB-BD31-4B8C-83A1-F6EECF244321}">
                <p14:modId xmlns:p14="http://schemas.microsoft.com/office/powerpoint/2010/main" val="3511060244"/>
              </p:ext>
            </p:extLst>
          </p:nvPr>
        </p:nvGraphicFramePr>
        <p:xfrm>
          <a:off x="0" y="888996"/>
          <a:ext cx="9143999" cy="3843336"/>
        </p:xfrm>
        <a:graphic>
          <a:graphicData uri="http://schemas.openxmlformats.org/drawingml/2006/table">
            <a:tbl>
              <a:tblPr/>
              <a:tblGrid>
                <a:gridCol w="9143999">
                  <a:extLst>
                    <a:ext uri="{9D8B030D-6E8A-4147-A177-3AD203B41FA5}">
                      <a16:colId xmlns:a16="http://schemas.microsoft.com/office/drawing/2014/main" val="2642013244"/>
                    </a:ext>
                  </a:extLst>
                </a:gridCol>
              </a:tblGrid>
              <a:tr h="274524">
                <a:tc>
                  <a:txBody>
                    <a:bodyPr/>
                    <a:lstStyle/>
                    <a:p>
                      <a:pPr latinLnBrk="1"/>
                      <a:r>
                        <a:rPr lang="en-US" altLang="zh-CN" sz="800">
                          <a:effectLst/>
                        </a:rPr>
                        <a:t>[1]</a:t>
                      </a:r>
                      <a:r>
                        <a:rPr lang="zh-CN" altLang="en-US" sz="800">
                          <a:effectLst/>
                        </a:rPr>
                        <a:t>佟林</a:t>
                      </a:r>
                      <a:r>
                        <a:rPr lang="en-US" altLang="zh-CN" sz="800">
                          <a:effectLst/>
                        </a:rPr>
                        <a:t>. </a:t>
                      </a:r>
                      <a:r>
                        <a:rPr lang="zh-CN" altLang="en-US" sz="800">
                          <a:effectLst/>
                        </a:rPr>
                        <a:t>基于</a:t>
                      </a:r>
                      <a:r>
                        <a:rPr lang="en-US" altLang="zh-CN" sz="800">
                          <a:effectLst/>
                        </a:rPr>
                        <a:t>Hadoop</a:t>
                      </a:r>
                      <a:r>
                        <a:rPr lang="zh-CN" altLang="en-US" sz="800">
                          <a:effectLst/>
                        </a:rPr>
                        <a:t>平台的网络舆情分析系统的研究与实现</a:t>
                      </a:r>
                      <a:r>
                        <a:rPr lang="en-US" altLang="zh-CN" sz="800">
                          <a:effectLst/>
                        </a:rPr>
                        <a:t>[D].</a:t>
                      </a:r>
                      <a:r>
                        <a:rPr lang="zh-CN" altLang="en-US" sz="800">
                          <a:effectLst/>
                        </a:rPr>
                        <a:t>吉林大学</a:t>
                      </a:r>
                      <a:r>
                        <a:rPr lang="en-US" altLang="zh-CN" sz="800">
                          <a:effectLst/>
                        </a:rPr>
                        <a:t>,2015.</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623922353"/>
                  </a:ext>
                </a:extLst>
              </a:tr>
              <a:tr h="274524">
                <a:tc>
                  <a:txBody>
                    <a:bodyPr/>
                    <a:lstStyle/>
                    <a:p>
                      <a:pPr latinLnBrk="1"/>
                      <a:r>
                        <a:rPr lang="en-US" altLang="zh-CN" sz="800">
                          <a:effectLst/>
                        </a:rPr>
                        <a:t>[2]</a:t>
                      </a:r>
                      <a:r>
                        <a:rPr lang="zh-CN" altLang="en-US" sz="800">
                          <a:effectLst/>
                        </a:rPr>
                        <a:t>李伟</a:t>
                      </a:r>
                      <a:r>
                        <a:rPr lang="en-US" altLang="zh-CN" sz="800">
                          <a:effectLst/>
                        </a:rPr>
                        <a:t>. </a:t>
                      </a:r>
                      <a:r>
                        <a:rPr lang="zh-CN" altLang="en-US" sz="800">
                          <a:effectLst/>
                        </a:rPr>
                        <a:t>基于</a:t>
                      </a:r>
                      <a:r>
                        <a:rPr lang="en-US" altLang="zh-CN" sz="800">
                          <a:effectLst/>
                        </a:rPr>
                        <a:t>J2EE</a:t>
                      </a:r>
                      <a:r>
                        <a:rPr lang="zh-CN" altLang="en-US" sz="800">
                          <a:effectLst/>
                        </a:rPr>
                        <a:t>的网络舆情分析系统的设计与实现</a:t>
                      </a:r>
                      <a:r>
                        <a:rPr lang="en-US" altLang="zh-CN" sz="800">
                          <a:effectLst/>
                        </a:rPr>
                        <a:t>[D].</a:t>
                      </a:r>
                      <a:r>
                        <a:rPr lang="zh-CN" altLang="en-US" sz="800">
                          <a:effectLst/>
                        </a:rPr>
                        <a:t>南京大学</a:t>
                      </a:r>
                      <a:r>
                        <a:rPr lang="en-US" altLang="zh-CN" sz="800">
                          <a:effectLst/>
                        </a:rPr>
                        <a:t>,2012.</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1228340237"/>
                  </a:ext>
                </a:extLst>
              </a:tr>
              <a:tr h="274524">
                <a:tc>
                  <a:txBody>
                    <a:bodyPr/>
                    <a:lstStyle/>
                    <a:p>
                      <a:pPr latinLnBrk="1"/>
                      <a:r>
                        <a:rPr lang="en-US" altLang="zh-CN" sz="800">
                          <a:effectLst/>
                        </a:rPr>
                        <a:t>[3]</a:t>
                      </a:r>
                      <a:r>
                        <a:rPr lang="zh-CN" altLang="en-US" sz="800">
                          <a:effectLst/>
                        </a:rPr>
                        <a:t>王洁</a:t>
                      </a:r>
                      <a:r>
                        <a:rPr lang="en-US" altLang="zh-CN" sz="800">
                          <a:effectLst/>
                        </a:rPr>
                        <a:t>. </a:t>
                      </a:r>
                      <a:r>
                        <a:rPr lang="zh-CN" altLang="en-US" sz="800">
                          <a:effectLst/>
                        </a:rPr>
                        <a:t>基于确定话题的网络舆情分析系统的设计与构建</a:t>
                      </a:r>
                      <a:r>
                        <a:rPr lang="en-US" altLang="zh-CN" sz="800">
                          <a:effectLst/>
                        </a:rPr>
                        <a:t>[D].</a:t>
                      </a:r>
                      <a:r>
                        <a:rPr lang="zh-CN" altLang="en-US" sz="800">
                          <a:effectLst/>
                        </a:rPr>
                        <a:t>南京邮电大学</a:t>
                      </a:r>
                      <a:r>
                        <a:rPr lang="en-US" altLang="zh-CN" sz="800">
                          <a:effectLst/>
                        </a:rPr>
                        <a:t>,2013.</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902690313"/>
                  </a:ext>
                </a:extLst>
              </a:tr>
              <a:tr h="274524">
                <a:tc>
                  <a:txBody>
                    <a:bodyPr/>
                    <a:lstStyle/>
                    <a:p>
                      <a:pPr latinLnBrk="1"/>
                      <a:r>
                        <a:rPr lang="en-US" altLang="zh-CN" sz="800">
                          <a:effectLst/>
                        </a:rPr>
                        <a:t>[4]</a:t>
                      </a:r>
                      <a:r>
                        <a:rPr lang="zh-CN" altLang="en-US" sz="800">
                          <a:effectLst/>
                        </a:rPr>
                        <a:t>戴松</a:t>
                      </a:r>
                      <a:r>
                        <a:rPr lang="en-US" altLang="zh-CN" sz="800">
                          <a:effectLst/>
                        </a:rPr>
                        <a:t>. </a:t>
                      </a:r>
                      <a:r>
                        <a:rPr lang="zh-CN" altLang="en-US" sz="800">
                          <a:effectLst/>
                        </a:rPr>
                        <a:t>面向聚焦的</a:t>
                      </a:r>
                      <a:r>
                        <a:rPr lang="en-US" altLang="zh-CN" sz="800">
                          <a:effectLst/>
                        </a:rPr>
                        <a:t>Web</a:t>
                      </a:r>
                      <a:r>
                        <a:rPr lang="zh-CN" altLang="en-US" sz="800">
                          <a:effectLst/>
                        </a:rPr>
                        <a:t>网页获取和信息抽取方法研究</a:t>
                      </a:r>
                      <a:r>
                        <a:rPr lang="en-US" altLang="zh-CN" sz="800">
                          <a:effectLst/>
                        </a:rPr>
                        <a:t>[D].</a:t>
                      </a:r>
                      <a:r>
                        <a:rPr lang="zh-CN" altLang="en-US" sz="800">
                          <a:effectLst/>
                        </a:rPr>
                        <a:t>上海大学</a:t>
                      </a:r>
                      <a:r>
                        <a:rPr lang="en-US" altLang="zh-CN" sz="800">
                          <a:effectLst/>
                        </a:rPr>
                        <a:t>,2015.</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70499600"/>
                  </a:ext>
                </a:extLst>
              </a:tr>
              <a:tr h="274524">
                <a:tc>
                  <a:txBody>
                    <a:bodyPr/>
                    <a:lstStyle/>
                    <a:p>
                      <a:pPr latinLnBrk="1"/>
                      <a:r>
                        <a:rPr lang="en-US" altLang="zh-CN" sz="800">
                          <a:effectLst/>
                        </a:rPr>
                        <a:t>[5]</a:t>
                      </a:r>
                      <a:r>
                        <a:rPr lang="zh-CN" altLang="en-US" sz="800">
                          <a:effectLst/>
                        </a:rPr>
                        <a:t>殷晋</a:t>
                      </a:r>
                      <a:r>
                        <a:rPr lang="en-US" altLang="zh-CN" sz="800">
                          <a:effectLst/>
                        </a:rPr>
                        <a:t>. </a:t>
                      </a:r>
                      <a:r>
                        <a:rPr lang="zh-CN" altLang="en-US" sz="800">
                          <a:effectLst/>
                        </a:rPr>
                        <a:t>网络舆情发现与分析系统设计与实现</a:t>
                      </a:r>
                      <a:r>
                        <a:rPr lang="en-US" altLang="zh-CN" sz="800">
                          <a:effectLst/>
                        </a:rPr>
                        <a:t>[D].</a:t>
                      </a:r>
                      <a:r>
                        <a:rPr lang="zh-CN" altLang="en-US" sz="800">
                          <a:effectLst/>
                        </a:rPr>
                        <a:t>电子科技大学</a:t>
                      </a:r>
                      <a:r>
                        <a:rPr lang="en-US" altLang="zh-CN" sz="800">
                          <a:effectLst/>
                        </a:rPr>
                        <a:t>,2014.</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1177638273"/>
                  </a:ext>
                </a:extLst>
              </a:tr>
              <a:tr h="274524">
                <a:tc>
                  <a:txBody>
                    <a:bodyPr/>
                    <a:lstStyle/>
                    <a:p>
                      <a:pPr latinLnBrk="1"/>
                      <a:r>
                        <a:rPr lang="en-US" altLang="zh-CN" sz="800" dirty="0">
                          <a:effectLst/>
                        </a:rPr>
                        <a:t>[6]</a:t>
                      </a:r>
                      <a:r>
                        <a:rPr lang="zh-CN" altLang="en-US" sz="800" dirty="0">
                          <a:effectLst/>
                        </a:rPr>
                        <a:t>马梅</a:t>
                      </a:r>
                      <a:r>
                        <a:rPr lang="en-US" altLang="zh-CN" sz="800" dirty="0">
                          <a:effectLst/>
                        </a:rPr>
                        <a:t>. </a:t>
                      </a:r>
                      <a:r>
                        <a:rPr lang="zh-CN" altLang="en-US" sz="800" dirty="0">
                          <a:effectLst/>
                        </a:rPr>
                        <a:t>基于大数据的网络舆情分析系统模型研究</a:t>
                      </a:r>
                      <a:r>
                        <a:rPr lang="en-US" altLang="zh-CN" sz="800" dirty="0">
                          <a:effectLst/>
                        </a:rPr>
                        <a:t>[D].</a:t>
                      </a:r>
                      <a:r>
                        <a:rPr lang="zh-CN" altLang="en-US" sz="800" dirty="0">
                          <a:effectLst/>
                        </a:rPr>
                        <a:t>西安电子科技大学</a:t>
                      </a:r>
                      <a:r>
                        <a:rPr lang="en-US" altLang="zh-CN" sz="800" dirty="0">
                          <a:effectLst/>
                        </a:rPr>
                        <a:t>,2014.</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4107927625"/>
                  </a:ext>
                </a:extLst>
              </a:tr>
              <a:tr h="274524">
                <a:tc>
                  <a:txBody>
                    <a:bodyPr/>
                    <a:lstStyle/>
                    <a:p>
                      <a:pPr latinLnBrk="1"/>
                      <a:r>
                        <a:rPr lang="en-US" altLang="zh-CN" sz="800" dirty="0">
                          <a:effectLst/>
                        </a:rPr>
                        <a:t>[7]</a:t>
                      </a:r>
                      <a:r>
                        <a:rPr lang="zh-CN" altLang="en-US" sz="800" dirty="0">
                          <a:effectLst/>
                        </a:rPr>
                        <a:t>李连霞</a:t>
                      </a:r>
                      <a:r>
                        <a:rPr lang="en-US" altLang="zh-CN" sz="800" dirty="0">
                          <a:effectLst/>
                        </a:rPr>
                        <a:t>. </a:t>
                      </a:r>
                      <a:r>
                        <a:rPr lang="zh-CN" altLang="en-US" sz="800" dirty="0">
                          <a:effectLst/>
                        </a:rPr>
                        <a:t>基于多特征的</a:t>
                      </a:r>
                      <a:r>
                        <a:rPr lang="en-US" altLang="zh-CN" sz="800" dirty="0">
                          <a:effectLst/>
                        </a:rPr>
                        <a:t>HTML</a:t>
                      </a:r>
                      <a:r>
                        <a:rPr lang="zh-CN" altLang="en-US" sz="800" dirty="0">
                          <a:effectLst/>
                        </a:rPr>
                        <a:t>网页内容提取的研究</a:t>
                      </a:r>
                      <a:r>
                        <a:rPr lang="en-US" altLang="zh-CN" sz="800" dirty="0">
                          <a:effectLst/>
                        </a:rPr>
                        <a:t>[D].</a:t>
                      </a:r>
                      <a:r>
                        <a:rPr lang="zh-CN" altLang="en-US" sz="800" dirty="0">
                          <a:effectLst/>
                        </a:rPr>
                        <a:t>山东大学</a:t>
                      </a:r>
                      <a:r>
                        <a:rPr lang="en-US" altLang="zh-CN" sz="800" dirty="0">
                          <a:effectLst/>
                        </a:rPr>
                        <a:t>,2008.</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81002685"/>
                  </a:ext>
                </a:extLst>
              </a:tr>
              <a:tr h="274524">
                <a:tc>
                  <a:txBody>
                    <a:bodyPr/>
                    <a:lstStyle/>
                    <a:p>
                      <a:pPr latinLnBrk="1"/>
                      <a:r>
                        <a:rPr lang="en-US" altLang="zh-CN" sz="800" dirty="0">
                          <a:effectLst/>
                        </a:rPr>
                        <a:t>[8]</a:t>
                      </a:r>
                      <a:r>
                        <a:rPr lang="zh-CN" altLang="en-US" sz="800" dirty="0">
                          <a:effectLst/>
                        </a:rPr>
                        <a:t>李培</a:t>
                      </a:r>
                      <a:r>
                        <a:rPr lang="en-US" altLang="zh-CN" sz="800" dirty="0">
                          <a:effectLst/>
                        </a:rPr>
                        <a:t>,</a:t>
                      </a:r>
                      <a:r>
                        <a:rPr lang="zh-CN" altLang="en-US" sz="800" dirty="0">
                          <a:effectLst/>
                        </a:rPr>
                        <a:t>何中市</a:t>
                      </a:r>
                      <a:r>
                        <a:rPr lang="en-US" altLang="zh-CN" sz="800" dirty="0">
                          <a:effectLst/>
                        </a:rPr>
                        <a:t>,</a:t>
                      </a:r>
                      <a:r>
                        <a:rPr lang="zh-CN" altLang="en-US" sz="800" dirty="0">
                          <a:effectLst/>
                        </a:rPr>
                        <a:t>黄永文</a:t>
                      </a:r>
                      <a:r>
                        <a:rPr lang="en-US" altLang="zh-CN" sz="800" dirty="0">
                          <a:effectLst/>
                        </a:rPr>
                        <a:t>. </a:t>
                      </a:r>
                      <a:r>
                        <a:rPr lang="zh-CN" altLang="en-US" sz="800" dirty="0">
                          <a:effectLst/>
                        </a:rPr>
                        <a:t>基于依存关系分析的网络评论极性分类研究</a:t>
                      </a:r>
                      <a:r>
                        <a:rPr lang="en-US" altLang="zh-CN" sz="800" dirty="0">
                          <a:effectLst/>
                        </a:rPr>
                        <a:t>[J]. </a:t>
                      </a:r>
                      <a:r>
                        <a:rPr lang="zh-CN" altLang="en-US" sz="800" dirty="0">
                          <a:effectLst/>
                        </a:rPr>
                        <a:t>计算机工程与应用</a:t>
                      </a:r>
                      <a:r>
                        <a:rPr lang="en-US" altLang="zh-CN" sz="800" dirty="0">
                          <a:effectLst/>
                        </a:rPr>
                        <a:t>,2010,46(11):138-141+144.</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1415145501"/>
                  </a:ext>
                </a:extLst>
              </a:tr>
              <a:tr h="274524">
                <a:tc>
                  <a:txBody>
                    <a:bodyPr/>
                    <a:lstStyle/>
                    <a:p>
                      <a:pPr latinLnBrk="1"/>
                      <a:r>
                        <a:rPr lang="en-US" altLang="zh-CN" sz="800" dirty="0">
                          <a:effectLst/>
                        </a:rPr>
                        <a:t>[9]</a:t>
                      </a:r>
                      <a:r>
                        <a:rPr lang="zh-CN" altLang="en-US" sz="800" dirty="0">
                          <a:effectLst/>
                        </a:rPr>
                        <a:t>刘磊</a:t>
                      </a:r>
                      <a:r>
                        <a:rPr lang="en-US" altLang="zh-CN" sz="800" dirty="0">
                          <a:effectLst/>
                        </a:rPr>
                        <a:t>. </a:t>
                      </a:r>
                      <a:r>
                        <a:rPr lang="zh-CN" altLang="en-US" sz="800" dirty="0">
                          <a:effectLst/>
                        </a:rPr>
                        <a:t>网络舆情分析系统研究</a:t>
                      </a:r>
                      <a:r>
                        <a:rPr lang="en-US" altLang="zh-CN" sz="800" dirty="0">
                          <a:effectLst/>
                        </a:rPr>
                        <a:t>[J]. </a:t>
                      </a:r>
                      <a:r>
                        <a:rPr lang="zh-CN" altLang="en-US" sz="800" dirty="0">
                          <a:effectLst/>
                        </a:rPr>
                        <a:t>情报探索</a:t>
                      </a:r>
                      <a:r>
                        <a:rPr lang="en-US" altLang="zh-CN" sz="800" dirty="0">
                          <a:effectLst/>
                        </a:rPr>
                        <a:t>,2010(10):106-108.</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2834740701"/>
                  </a:ext>
                </a:extLst>
              </a:tr>
              <a:tr h="274524">
                <a:tc>
                  <a:txBody>
                    <a:bodyPr/>
                    <a:lstStyle/>
                    <a:p>
                      <a:pPr latinLnBrk="1"/>
                      <a:r>
                        <a:rPr lang="en-US" altLang="zh-CN" sz="800">
                          <a:effectLst/>
                        </a:rPr>
                        <a:t>[10]</a:t>
                      </a:r>
                      <a:r>
                        <a:rPr lang="zh-CN" altLang="en-US" sz="800">
                          <a:effectLst/>
                        </a:rPr>
                        <a:t>何志敏</a:t>
                      </a:r>
                      <a:r>
                        <a:rPr lang="en-US" altLang="zh-CN" sz="800">
                          <a:effectLst/>
                        </a:rPr>
                        <a:t>. </a:t>
                      </a:r>
                      <a:r>
                        <a:rPr lang="zh-CN" altLang="en-US" sz="800">
                          <a:effectLst/>
                        </a:rPr>
                        <a:t>网络舆情分析系统研究与设计</a:t>
                      </a:r>
                      <a:r>
                        <a:rPr lang="en-US" altLang="zh-CN" sz="800">
                          <a:effectLst/>
                        </a:rPr>
                        <a:t>[D].</a:t>
                      </a:r>
                      <a:r>
                        <a:rPr lang="zh-CN" altLang="en-US" sz="800">
                          <a:effectLst/>
                        </a:rPr>
                        <a:t>武汉理工大学</a:t>
                      </a:r>
                      <a:r>
                        <a:rPr lang="en-US" altLang="zh-CN" sz="800">
                          <a:effectLst/>
                        </a:rPr>
                        <a:t>,2015.</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1440594108"/>
                  </a:ext>
                </a:extLst>
              </a:tr>
              <a:tr h="274524">
                <a:tc>
                  <a:txBody>
                    <a:bodyPr/>
                    <a:lstStyle/>
                    <a:p>
                      <a:pPr latinLnBrk="1"/>
                      <a:r>
                        <a:rPr lang="en-US" altLang="zh-CN" sz="800">
                          <a:effectLst/>
                        </a:rPr>
                        <a:t>[11]</a:t>
                      </a:r>
                      <a:r>
                        <a:rPr lang="zh-CN" altLang="en-US" sz="800">
                          <a:effectLst/>
                        </a:rPr>
                        <a:t>杨玥</a:t>
                      </a:r>
                      <a:r>
                        <a:rPr lang="en-US" altLang="zh-CN" sz="800">
                          <a:effectLst/>
                        </a:rPr>
                        <a:t>. </a:t>
                      </a:r>
                      <a:r>
                        <a:rPr lang="zh-CN" altLang="en-US" sz="800">
                          <a:effectLst/>
                        </a:rPr>
                        <a:t>中文文本主题关键短语提取算法研究</a:t>
                      </a:r>
                      <a:r>
                        <a:rPr lang="en-US" altLang="zh-CN" sz="800">
                          <a:effectLst/>
                        </a:rPr>
                        <a:t>[D].</a:t>
                      </a:r>
                      <a:r>
                        <a:rPr lang="zh-CN" altLang="en-US" sz="800">
                          <a:effectLst/>
                        </a:rPr>
                        <a:t>西安理工大学</a:t>
                      </a:r>
                      <a:r>
                        <a:rPr lang="en-US" altLang="zh-CN" sz="800">
                          <a:effectLst/>
                        </a:rPr>
                        <a:t>,2017.</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4252515674"/>
                  </a:ext>
                </a:extLst>
              </a:tr>
              <a:tr h="274524">
                <a:tc>
                  <a:txBody>
                    <a:bodyPr/>
                    <a:lstStyle/>
                    <a:p>
                      <a:pPr latinLnBrk="1"/>
                      <a:r>
                        <a:rPr lang="en-US" altLang="zh-CN" sz="800">
                          <a:effectLst/>
                        </a:rPr>
                        <a:t>[12]</a:t>
                      </a:r>
                      <a:r>
                        <a:rPr lang="zh-CN" altLang="en-US" sz="800">
                          <a:effectLst/>
                        </a:rPr>
                        <a:t>王君泽</a:t>
                      </a:r>
                      <a:r>
                        <a:rPr lang="en-US" altLang="zh-CN" sz="800">
                          <a:effectLst/>
                        </a:rPr>
                        <a:t>,</a:t>
                      </a:r>
                      <a:r>
                        <a:rPr lang="zh-CN" altLang="en-US" sz="800">
                          <a:effectLst/>
                        </a:rPr>
                        <a:t>方醒</a:t>
                      </a:r>
                      <a:r>
                        <a:rPr lang="en-US" altLang="zh-CN" sz="800">
                          <a:effectLst/>
                        </a:rPr>
                        <a:t>,</a:t>
                      </a:r>
                      <a:r>
                        <a:rPr lang="zh-CN" altLang="en-US" sz="800">
                          <a:effectLst/>
                        </a:rPr>
                        <a:t>杜洪涛</a:t>
                      </a:r>
                      <a:r>
                        <a:rPr lang="en-US" altLang="zh-CN" sz="800">
                          <a:effectLst/>
                        </a:rPr>
                        <a:t>. </a:t>
                      </a:r>
                      <a:r>
                        <a:rPr lang="zh-CN" altLang="en-US" sz="800">
                          <a:effectLst/>
                        </a:rPr>
                        <a:t>网络舆情分析系统中的支撑技术研究</a:t>
                      </a:r>
                      <a:r>
                        <a:rPr lang="en-US" altLang="zh-CN" sz="800">
                          <a:effectLst/>
                        </a:rPr>
                        <a:t>[J]. </a:t>
                      </a:r>
                      <a:r>
                        <a:rPr lang="zh-CN" altLang="en-US" sz="800">
                          <a:effectLst/>
                        </a:rPr>
                        <a:t>现代情报</a:t>
                      </a:r>
                      <a:r>
                        <a:rPr lang="en-US" altLang="zh-CN" sz="800">
                          <a:effectLst/>
                        </a:rPr>
                        <a:t>,2015,35(08):51-56.</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415740995"/>
                  </a:ext>
                </a:extLst>
              </a:tr>
              <a:tr h="274524">
                <a:tc>
                  <a:txBody>
                    <a:bodyPr/>
                    <a:lstStyle/>
                    <a:p>
                      <a:pPr latinLnBrk="1"/>
                      <a:r>
                        <a:rPr lang="en-US" altLang="zh-CN" sz="800">
                          <a:effectLst/>
                        </a:rPr>
                        <a:t>[13]</a:t>
                      </a:r>
                      <a:r>
                        <a:rPr lang="zh-CN" altLang="en-US" sz="800">
                          <a:effectLst/>
                        </a:rPr>
                        <a:t>肖剑楠</a:t>
                      </a:r>
                      <a:r>
                        <a:rPr lang="en-US" altLang="zh-CN" sz="800">
                          <a:effectLst/>
                        </a:rPr>
                        <a:t>,</a:t>
                      </a:r>
                      <a:r>
                        <a:rPr lang="zh-CN" altLang="en-US" sz="800">
                          <a:effectLst/>
                        </a:rPr>
                        <a:t>刘梦尘</a:t>
                      </a:r>
                      <a:r>
                        <a:rPr lang="en-US" altLang="zh-CN" sz="800">
                          <a:effectLst/>
                        </a:rPr>
                        <a:t>,</a:t>
                      </a:r>
                      <a:r>
                        <a:rPr lang="zh-CN" altLang="en-US" sz="800">
                          <a:effectLst/>
                        </a:rPr>
                        <a:t>刘世霞</a:t>
                      </a:r>
                      <a:r>
                        <a:rPr lang="en-US" altLang="zh-CN" sz="800">
                          <a:effectLst/>
                        </a:rPr>
                        <a:t>. </a:t>
                      </a:r>
                      <a:r>
                        <a:rPr lang="zh-CN" altLang="en-US" sz="800">
                          <a:effectLst/>
                        </a:rPr>
                        <a:t>新闻数据可视分析系统</a:t>
                      </a:r>
                      <a:r>
                        <a:rPr lang="en-US" altLang="zh-CN" sz="800">
                          <a:effectLst/>
                        </a:rPr>
                        <a:t>[J]. </a:t>
                      </a:r>
                      <a:r>
                        <a:rPr lang="zh-CN" altLang="en-US" sz="800">
                          <a:effectLst/>
                        </a:rPr>
                        <a:t>计算机辅助设计与图形学学报</a:t>
                      </a:r>
                      <a:r>
                        <a:rPr lang="en-US" altLang="zh-CN" sz="800">
                          <a:effectLst/>
                        </a:rPr>
                        <a:t>,2016,28(11):1863-1871.</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3537029254"/>
                  </a:ext>
                </a:extLst>
              </a:tr>
              <a:tr h="274524">
                <a:tc>
                  <a:txBody>
                    <a:bodyPr/>
                    <a:lstStyle/>
                    <a:p>
                      <a:pPr latinLnBrk="1"/>
                      <a:r>
                        <a:rPr lang="en-US" altLang="zh-CN" sz="800" dirty="0">
                          <a:effectLst/>
                        </a:rPr>
                        <a:t>[14]</a:t>
                      </a:r>
                      <a:r>
                        <a:rPr lang="zh-CN" altLang="en-US" sz="800" dirty="0">
                          <a:effectLst/>
                        </a:rPr>
                        <a:t>张军玲</a:t>
                      </a:r>
                      <a:r>
                        <a:rPr lang="en-US" altLang="zh-CN" sz="800" dirty="0">
                          <a:effectLst/>
                        </a:rPr>
                        <a:t>. </a:t>
                      </a:r>
                      <a:r>
                        <a:rPr lang="zh-CN" altLang="en-US" sz="800" dirty="0">
                          <a:effectLst/>
                        </a:rPr>
                        <a:t>我国网络舆情信息挖掘研究综述</a:t>
                      </a:r>
                      <a:r>
                        <a:rPr lang="en-US" altLang="zh-CN" sz="800" dirty="0">
                          <a:effectLst/>
                        </a:rPr>
                        <a:t>[J]. </a:t>
                      </a:r>
                      <a:r>
                        <a:rPr lang="zh-CN" altLang="en-US" sz="800" dirty="0">
                          <a:effectLst/>
                        </a:rPr>
                        <a:t>情报科学</a:t>
                      </a:r>
                      <a:r>
                        <a:rPr lang="en-US" altLang="zh-CN" sz="800" dirty="0">
                          <a:effectLst/>
                        </a:rPr>
                        <a:t>,2016,34(11):167-172.</a:t>
                      </a:r>
                    </a:p>
                  </a:txBody>
                  <a:tcPr marL="63798" marR="63798" marT="63798" marB="63798" anchor="ctr">
                    <a:lnL>
                      <a:noFill/>
                    </a:lnL>
                    <a:lnR>
                      <a:noFill/>
                    </a:lnR>
                    <a:lnT>
                      <a:noFill/>
                    </a:lnT>
                    <a:lnB>
                      <a:noFill/>
                    </a:lnB>
                    <a:solidFill>
                      <a:srgbClr val="FFFFFF"/>
                    </a:solidFill>
                  </a:tcPr>
                </a:tc>
                <a:extLst>
                  <a:ext uri="{0D108BD9-81ED-4DB2-BD59-A6C34878D82A}">
                    <a16:rowId xmlns:a16="http://schemas.microsoft.com/office/drawing/2014/main" val="1731172676"/>
                  </a:ext>
                </a:extLst>
              </a:tr>
            </a:tbl>
          </a:graphicData>
        </a:graphic>
      </p:graphicFrame>
    </p:spTree>
    <p:extLst>
      <p:ext uri="{BB962C8B-B14F-4D97-AF65-F5344CB8AC3E}">
        <p14:creationId xmlns:p14="http://schemas.microsoft.com/office/powerpoint/2010/main" val="2013109138"/>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1508"/>
                                        </p:tgtEl>
                                        <p:attrNameLst>
                                          <p:attrName>style.visibility</p:attrName>
                                        </p:attrNameLst>
                                      </p:cBhvr>
                                      <p:to>
                                        <p:strVal val="visible"/>
                                      </p:to>
                                    </p:set>
                                    <p:anim calcmode="lin" valueType="num">
                                      <p:cBhvr>
                                        <p:cTn id="7" dur="750" fill="hold"/>
                                        <p:tgtEl>
                                          <p:spTgt spid="21508"/>
                                        </p:tgtEl>
                                        <p:attrNameLst>
                                          <p:attrName>ppt_x</p:attrName>
                                        </p:attrNameLst>
                                      </p:cBhvr>
                                      <p:tavLst>
                                        <p:tav tm="0">
                                          <p:val>
                                            <p:strVal val="0-#ppt_w/2"/>
                                          </p:val>
                                        </p:tav>
                                        <p:tav tm="100000">
                                          <p:val>
                                            <p:strVal val="#ppt_x"/>
                                          </p:val>
                                        </p:tav>
                                      </p:tavLst>
                                    </p:anim>
                                    <p:anim calcmode="lin" valueType="num">
                                      <p:cBhvr>
                                        <p:cTn id="8" dur="750" fill="hold"/>
                                        <p:tgtEl>
                                          <p:spTgt spid="2150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8" grpId="0" bldLvl="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770" name="组合 25"/>
          <p:cNvGrpSpPr>
            <a:grpSpLocks/>
          </p:cNvGrpSpPr>
          <p:nvPr/>
        </p:nvGrpSpPr>
        <p:grpSpPr bwMode="auto">
          <a:xfrm>
            <a:off x="6742113" y="195263"/>
            <a:ext cx="287337" cy="288925"/>
            <a:chOff x="0" y="0"/>
            <a:chExt cx="288032" cy="288032"/>
          </a:xfrm>
        </p:grpSpPr>
        <p:sp>
          <p:nvSpPr>
            <p:cNvPr id="32789" name="椭圆 26"/>
            <p:cNvSpPr>
              <a:spLocks noChangeArrowheads="1"/>
            </p:cNvSpPr>
            <p:nvPr/>
          </p:nvSpPr>
          <p:spPr bwMode="auto">
            <a:xfrm>
              <a:off x="0" y="0"/>
              <a:ext cx="288032" cy="288032"/>
            </a:xfrm>
            <a:prstGeom prst="ellipse">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nvGrpSpPr>
            <p:cNvPr id="32790" name="组合 27"/>
            <p:cNvGrpSpPr>
              <a:grpSpLocks/>
            </p:cNvGrpSpPr>
            <p:nvPr/>
          </p:nvGrpSpPr>
          <p:grpSpPr bwMode="auto">
            <a:xfrm flipH="1">
              <a:off x="71530" y="105344"/>
              <a:ext cx="144971" cy="77344"/>
              <a:chOff x="0" y="0"/>
              <a:chExt cx="268428" cy="143210"/>
            </a:xfrm>
          </p:grpSpPr>
          <p:sp>
            <p:nvSpPr>
              <p:cNvPr id="32791" name="等腰三角形 28"/>
              <p:cNvSpPr>
                <a:spLocks noChangeArrowheads="1"/>
              </p:cNvSpPr>
              <p:nvPr/>
            </p:nvSpPr>
            <p:spPr bwMode="auto">
              <a:xfrm rot="5400000">
                <a:off x="-9878" y="9877"/>
                <a:ext cx="143209" cy="123456"/>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32792" name="等腰三角形 29"/>
              <p:cNvSpPr>
                <a:spLocks noChangeArrowheads="1"/>
              </p:cNvSpPr>
              <p:nvPr/>
            </p:nvSpPr>
            <p:spPr bwMode="auto">
              <a:xfrm rot="5400000">
                <a:off x="135093" y="9877"/>
                <a:ext cx="143209" cy="123456"/>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grpSp>
      <p:grpSp>
        <p:nvGrpSpPr>
          <p:cNvPr id="32771" name="组合 30"/>
          <p:cNvGrpSpPr>
            <a:grpSpLocks/>
          </p:cNvGrpSpPr>
          <p:nvPr/>
        </p:nvGrpSpPr>
        <p:grpSpPr bwMode="auto">
          <a:xfrm>
            <a:off x="8613775" y="195263"/>
            <a:ext cx="288925" cy="288925"/>
            <a:chOff x="0" y="0"/>
            <a:chExt cx="288032" cy="288032"/>
          </a:xfrm>
        </p:grpSpPr>
        <p:sp>
          <p:nvSpPr>
            <p:cNvPr id="32785" name="椭圆 31"/>
            <p:cNvSpPr>
              <a:spLocks noChangeArrowheads="1"/>
            </p:cNvSpPr>
            <p:nvPr/>
          </p:nvSpPr>
          <p:spPr bwMode="auto">
            <a:xfrm>
              <a:off x="0" y="0"/>
              <a:ext cx="288032" cy="288032"/>
            </a:xfrm>
            <a:prstGeom prst="ellipse">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nvGrpSpPr>
            <p:cNvPr id="32786" name="组合 32"/>
            <p:cNvGrpSpPr>
              <a:grpSpLocks/>
            </p:cNvGrpSpPr>
            <p:nvPr/>
          </p:nvGrpSpPr>
          <p:grpSpPr bwMode="auto">
            <a:xfrm>
              <a:off x="82288" y="105344"/>
              <a:ext cx="144971" cy="77344"/>
              <a:chOff x="0" y="0"/>
              <a:chExt cx="268428" cy="143210"/>
            </a:xfrm>
          </p:grpSpPr>
          <p:sp>
            <p:nvSpPr>
              <p:cNvPr id="32787" name="等腰三角形 33"/>
              <p:cNvSpPr>
                <a:spLocks noChangeArrowheads="1"/>
              </p:cNvSpPr>
              <p:nvPr/>
            </p:nvSpPr>
            <p:spPr bwMode="auto">
              <a:xfrm rot="5400000">
                <a:off x="-9878" y="9877"/>
                <a:ext cx="143209" cy="123456"/>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32788" name="等腰三角形 34"/>
              <p:cNvSpPr>
                <a:spLocks noChangeArrowheads="1"/>
              </p:cNvSpPr>
              <p:nvPr/>
            </p:nvSpPr>
            <p:spPr bwMode="auto">
              <a:xfrm rot="5400000">
                <a:off x="135093" y="9877"/>
                <a:ext cx="143209" cy="123456"/>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grpSp>
      <p:grpSp>
        <p:nvGrpSpPr>
          <p:cNvPr id="32772" name="组合 35"/>
          <p:cNvGrpSpPr>
            <a:grpSpLocks/>
          </p:cNvGrpSpPr>
          <p:nvPr/>
        </p:nvGrpSpPr>
        <p:grpSpPr bwMode="auto">
          <a:xfrm>
            <a:off x="7366000" y="195263"/>
            <a:ext cx="288925" cy="288925"/>
            <a:chOff x="0" y="0"/>
            <a:chExt cx="288032" cy="288032"/>
          </a:xfrm>
        </p:grpSpPr>
        <p:sp>
          <p:nvSpPr>
            <p:cNvPr id="32781" name="椭圆 36"/>
            <p:cNvSpPr>
              <a:spLocks noChangeArrowheads="1"/>
            </p:cNvSpPr>
            <p:nvPr/>
          </p:nvSpPr>
          <p:spPr bwMode="auto">
            <a:xfrm>
              <a:off x="0" y="0"/>
              <a:ext cx="288032" cy="288032"/>
            </a:xfrm>
            <a:prstGeom prst="ellipse">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nvGrpSpPr>
            <p:cNvPr id="32782" name="组合 37"/>
            <p:cNvGrpSpPr>
              <a:grpSpLocks/>
            </p:cNvGrpSpPr>
            <p:nvPr/>
          </p:nvGrpSpPr>
          <p:grpSpPr bwMode="auto">
            <a:xfrm>
              <a:off x="108012" y="97370"/>
              <a:ext cx="72008" cy="108000"/>
              <a:chOff x="0" y="0"/>
              <a:chExt cx="72008" cy="108000"/>
            </a:xfrm>
          </p:grpSpPr>
          <p:sp>
            <p:nvSpPr>
              <p:cNvPr id="32783" name="直接连接符 38"/>
              <p:cNvSpPr>
                <a:spLocks noChangeShapeType="1"/>
              </p:cNvSpPr>
              <p:nvPr/>
            </p:nvSpPr>
            <p:spPr bwMode="auto">
              <a:xfrm>
                <a:off x="0" y="0"/>
                <a:ext cx="1" cy="108000"/>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2784" name="直接连接符 39"/>
              <p:cNvSpPr>
                <a:spLocks noChangeShapeType="1"/>
              </p:cNvSpPr>
              <p:nvPr/>
            </p:nvSpPr>
            <p:spPr bwMode="auto">
              <a:xfrm>
                <a:off x="72008" y="0"/>
                <a:ext cx="1" cy="108000"/>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grpSp>
      </p:grpSp>
      <p:grpSp>
        <p:nvGrpSpPr>
          <p:cNvPr id="32773" name="组合 40"/>
          <p:cNvGrpSpPr>
            <a:grpSpLocks/>
          </p:cNvGrpSpPr>
          <p:nvPr/>
        </p:nvGrpSpPr>
        <p:grpSpPr bwMode="auto">
          <a:xfrm>
            <a:off x="7989888" y="195263"/>
            <a:ext cx="287337" cy="288925"/>
            <a:chOff x="0" y="0"/>
            <a:chExt cx="288032" cy="288032"/>
          </a:xfrm>
        </p:grpSpPr>
        <p:sp>
          <p:nvSpPr>
            <p:cNvPr id="32779" name="椭圆 41"/>
            <p:cNvSpPr>
              <a:spLocks noChangeArrowheads="1"/>
            </p:cNvSpPr>
            <p:nvPr/>
          </p:nvSpPr>
          <p:spPr bwMode="auto">
            <a:xfrm>
              <a:off x="0" y="0"/>
              <a:ext cx="288032" cy="288032"/>
            </a:xfrm>
            <a:prstGeom prst="ellipse">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32780" name="矩形 42"/>
            <p:cNvSpPr>
              <a:spLocks noChangeArrowheads="1"/>
            </p:cNvSpPr>
            <p:nvPr/>
          </p:nvSpPr>
          <p:spPr bwMode="auto">
            <a:xfrm>
              <a:off x="86064" y="85549"/>
              <a:ext cx="108000" cy="108000"/>
            </a:xfrm>
            <a:prstGeom prst="rect">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itchFamily="2" charset="-122"/>
                <a:sym typeface="宋体" pitchFamily="2" charset="-122"/>
              </a:endParaRPr>
            </a:p>
          </p:txBody>
        </p:sp>
      </p:grpSp>
      <p:sp>
        <p:nvSpPr>
          <p:cNvPr id="22549" name="直接连接符 35"/>
          <p:cNvSpPr>
            <a:spLocks noChangeShapeType="1"/>
          </p:cNvSpPr>
          <p:nvPr/>
        </p:nvSpPr>
        <p:spPr bwMode="auto">
          <a:xfrm>
            <a:off x="2411850" y="1779135"/>
            <a:ext cx="4248150" cy="0"/>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22550" name="直接连接符 36"/>
          <p:cNvSpPr>
            <a:spLocks noChangeShapeType="1"/>
          </p:cNvSpPr>
          <p:nvPr/>
        </p:nvSpPr>
        <p:spPr bwMode="auto">
          <a:xfrm>
            <a:off x="2411850" y="2715760"/>
            <a:ext cx="4248150" cy="0"/>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22551" name="TextBox 37"/>
          <p:cNvSpPr>
            <a:spLocks noChangeArrowheads="1"/>
          </p:cNvSpPr>
          <p:nvPr/>
        </p:nvSpPr>
        <p:spPr bwMode="auto">
          <a:xfrm>
            <a:off x="2411850" y="1923598"/>
            <a:ext cx="424815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3200" b="1">
                <a:solidFill>
                  <a:schemeClr val="bg1"/>
                </a:solidFill>
                <a:latin typeface="微软雅黑" pitchFamily="34" charset="-122"/>
                <a:ea typeface="微软雅黑" pitchFamily="34" charset="-122"/>
                <a:sym typeface="微软雅黑" pitchFamily="34" charset="-122"/>
              </a:rPr>
              <a:t>Thank</a:t>
            </a:r>
            <a:r>
              <a:rPr lang="zh-CN" altLang="en-US" sz="3200" b="1">
                <a:solidFill>
                  <a:schemeClr val="bg1"/>
                </a:solidFill>
                <a:latin typeface="微软雅黑" pitchFamily="34" charset="-122"/>
                <a:ea typeface="微软雅黑" pitchFamily="34" charset="-122"/>
                <a:sym typeface="微软雅黑" pitchFamily="34" charset="-122"/>
              </a:rPr>
              <a:t> </a:t>
            </a:r>
            <a:r>
              <a:rPr lang="en-US" altLang="zh-CN" sz="3200" b="1">
                <a:solidFill>
                  <a:schemeClr val="bg1"/>
                </a:solidFill>
                <a:latin typeface="微软雅黑" pitchFamily="34" charset="-122"/>
                <a:ea typeface="微软雅黑" pitchFamily="34" charset="-122"/>
                <a:sym typeface="微软雅黑" pitchFamily="34" charset="-122"/>
              </a:rPr>
              <a:t>You</a:t>
            </a:r>
            <a:endParaRPr lang="zh-CN" altLang="en-US" sz="3200" b="1">
              <a:solidFill>
                <a:schemeClr val="bg1"/>
              </a:solidFill>
              <a:latin typeface="微软雅黑" pitchFamily="34" charset="-122"/>
              <a:ea typeface="微软雅黑" pitchFamily="34" charset="-122"/>
              <a:sym typeface="微软雅黑"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400" advClick="0" advTm="0">
        <p14:ripp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2549"/>
                                        </p:tgtEl>
                                        <p:attrNameLst>
                                          <p:attrName>style.visibility</p:attrName>
                                        </p:attrNameLst>
                                      </p:cBhvr>
                                      <p:to>
                                        <p:strVal val="visible"/>
                                      </p:to>
                                    </p:set>
                                    <p:anim calcmode="lin" valueType="num">
                                      <p:cBhvr>
                                        <p:cTn id="7" dur="500" fill="hold"/>
                                        <p:tgtEl>
                                          <p:spTgt spid="22549"/>
                                        </p:tgtEl>
                                        <p:attrNameLst>
                                          <p:attrName>ppt_x</p:attrName>
                                        </p:attrNameLst>
                                      </p:cBhvr>
                                      <p:tavLst>
                                        <p:tav tm="0">
                                          <p:val>
                                            <p:strVal val="0-#ppt_w/2"/>
                                          </p:val>
                                        </p:tav>
                                        <p:tav tm="100000">
                                          <p:val>
                                            <p:strVal val="#ppt_x"/>
                                          </p:val>
                                        </p:tav>
                                      </p:tavLst>
                                    </p:anim>
                                    <p:anim calcmode="lin" valueType="num">
                                      <p:cBhvr>
                                        <p:cTn id="8" dur="500" fill="hold"/>
                                        <p:tgtEl>
                                          <p:spTgt spid="2254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2550"/>
                                        </p:tgtEl>
                                        <p:attrNameLst>
                                          <p:attrName>style.visibility</p:attrName>
                                        </p:attrNameLst>
                                      </p:cBhvr>
                                      <p:to>
                                        <p:strVal val="visible"/>
                                      </p:to>
                                    </p:set>
                                    <p:anim calcmode="lin" valueType="num">
                                      <p:cBhvr>
                                        <p:cTn id="11" dur="500" fill="hold"/>
                                        <p:tgtEl>
                                          <p:spTgt spid="22550"/>
                                        </p:tgtEl>
                                        <p:attrNameLst>
                                          <p:attrName>ppt_x</p:attrName>
                                        </p:attrNameLst>
                                      </p:cBhvr>
                                      <p:tavLst>
                                        <p:tav tm="0">
                                          <p:val>
                                            <p:strVal val="1+#ppt_w/2"/>
                                          </p:val>
                                        </p:tav>
                                        <p:tav tm="100000">
                                          <p:val>
                                            <p:strVal val="#ppt_x"/>
                                          </p:val>
                                        </p:tav>
                                      </p:tavLst>
                                    </p:anim>
                                    <p:anim calcmode="lin" valueType="num">
                                      <p:cBhvr>
                                        <p:cTn id="12" dur="500" fill="hold"/>
                                        <p:tgtEl>
                                          <p:spTgt spid="22550"/>
                                        </p:tgtEl>
                                        <p:attrNameLst>
                                          <p:attrName>ppt_y</p:attrName>
                                        </p:attrNameLst>
                                      </p:cBhvr>
                                      <p:tavLst>
                                        <p:tav tm="0">
                                          <p:val>
                                            <p:strVal val="#ppt_y"/>
                                          </p:val>
                                        </p:tav>
                                        <p:tav tm="100000">
                                          <p:val>
                                            <p:strVal val="#ppt_y"/>
                                          </p:val>
                                        </p:tav>
                                      </p:tavLst>
                                    </p:anim>
                                  </p:childTnLst>
                                </p:cTn>
                              </p:par>
                            </p:childTnLst>
                          </p:cTn>
                        </p:par>
                        <p:par>
                          <p:cTn id="13" fill="hold" nodeType="afterGroup">
                            <p:stCondLst>
                              <p:cond delay="5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2551"/>
                                        </p:tgtEl>
                                        <p:attrNameLst>
                                          <p:attrName>style.visibility</p:attrName>
                                        </p:attrNameLst>
                                      </p:cBhvr>
                                      <p:to>
                                        <p:strVal val="visible"/>
                                      </p:to>
                                    </p:set>
                                    <p:anim calcmode="lin" valueType="num">
                                      <p:cBhvr>
                                        <p:cTn id="16" dur="500" fill="hold"/>
                                        <p:tgtEl>
                                          <p:spTgt spid="22551"/>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2551"/>
                                        </p:tgtEl>
                                        <p:attrNameLst>
                                          <p:attrName>ppt_y</p:attrName>
                                        </p:attrNameLst>
                                      </p:cBhvr>
                                      <p:tavLst>
                                        <p:tav tm="0">
                                          <p:val>
                                            <p:strVal val="#ppt_y"/>
                                          </p:val>
                                        </p:tav>
                                        <p:tav tm="100000">
                                          <p:val>
                                            <p:strVal val="#ppt_y"/>
                                          </p:val>
                                        </p:tav>
                                      </p:tavLst>
                                    </p:anim>
                                    <p:anim calcmode="lin" valueType="num">
                                      <p:cBhvr>
                                        <p:cTn id="18" dur="500" fill="hold"/>
                                        <p:tgtEl>
                                          <p:spTgt spid="22551"/>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2551"/>
                                        </p:tgtEl>
                                        <p:attrNameLst>
                                          <p:attrName>ppt_w</p:attrName>
                                        </p:attrNameLst>
                                      </p:cBhvr>
                                      <p:tavLst>
                                        <p:tav tm="0">
                                          <p:val>
                                            <p:strVal val="#ppt_w/10"/>
                                          </p:val>
                                        </p:tav>
                                        <p:tav tm="50000">
                                          <p:val>
                                            <p:strVal val="#ppt_w+.01"/>
                                          </p:val>
                                        </p:tav>
                                        <p:tav tm="100000">
                                          <p:val>
                                            <p:strVal val="#ppt_w"/>
                                          </p:val>
                                        </p:tav>
                                      </p:tavLst>
                                    </p:anim>
                                    <p:animEffect>
                                      <p:cBhvr>
                                        <p:cTn id="20" dur="500" tmFilter="0,0; .5, 1; 1, 1"/>
                                        <p:tgtEl>
                                          <p:spTgt spid="225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49" grpId="0" animBg="1"/>
      <p:bldP spid="22550" grpId="0" animBg="1"/>
      <p:bldP spid="22551" grpId="0" bldLvl="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extBox 3"/>
          <p:cNvSpPr>
            <a:spLocks noChangeArrowheads="1"/>
          </p:cNvSpPr>
          <p:nvPr/>
        </p:nvSpPr>
        <p:spPr bwMode="auto">
          <a:xfrm>
            <a:off x="3924300" y="2108200"/>
            <a:ext cx="1695450"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800">
                <a:solidFill>
                  <a:srgbClr val="DDD9C3"/>
                </a:solidFill>
                <a:latin typeface="微软雅黑" pitchFamily="34" charset="-122"/>
                <a:ea typeface="微软雅黑" pitchFamily="34" charset="-122"/>
                <a:sym typeface="微软雅黑" pitchFamily="34" charset="-122"/>
              </a:rPr>
              <a:t>Part One</a:t>
            </a:r>
            <a:endParaRPr lang="zh-CN" altLang="en-US" sz="2800">
              <a:solidFill>
                <a:srgbClr val="DDD9C3"/>
              </a:solidFill>
              <a:latin typeface="微软雅黑" pitchFamily="34" charset="-122"/>
              <a:ea typeface="微软雅黑" pitchFamily="34" charset="-122"/>
              <a:sym typeface="微软雅黑" pitchFamily="34" charset="-122"/>
            </a:endParaRPr>
          </a:p>
        </p:txBody>
      </p:sp>
      <p:sp>
        <p:nvSpPr>
          <p:cNvPr id="5123" name="TextBox 4"/>
          <p:cNvSpPr>
            <a:spLocks noChangeArrowheads="1"/>
          </p:cNvSpPr>
          <p:nvPr/>
        </p:nvSpPr>
        <p:spPr bwMode="auto">
          <a:xfrm>
            <a:off x="3829632" y="2643755"/>
            <a:ext cx="376657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800" b="1" dirty="0">
                <a:solidFill>
                  <a:srgbClr val="E36C09"/>
                </a:solidFill>
                <a:latin typeface="楷体" panose="02010609060101010101" pitchFamily="49" charset="-122"/>
                <a:ea typeface="楷体" panose="02010609060101010101" pitchFamily="49" charset="-122"/>
                <a:sym typeface="Calibri" pitchFamily="34" charset="0"/>
              </a:rPr>
              <a:t>选题背景与研究现状</a:t>
            </a:r>
            <a:endParaRPr lang="zh-CN" altLang="en-US" sz="2800" b="1" dirty="0">
              <a:solidFill>
                <a:srgbClr val="E36C09"/>
              </a:solidFill>
              <a:latin typeface="楷体" panose="02010609060101010101" pitchFamily="49" charset="-122"/>
              <a:ea typeface="楷体" panose="02010609060101010101" pitchFamily="49" charset="-122"/>
              <a:sym typeface="宋体" pitchFamily="2" charset="-122"/>
            </a:endParaRPr>
          </a:p>
        </p:txBody>
      </p:sp>
      <p:sp>
        <p:nvSpPr>
          <p:cNvPr id="5124" name="TextBox 5"/>
          <p:cNvSpPr>
            <a:spLocks noChangeArrowheads="1"/>
          </p:cNvSpPr>
          <p:nvPr/>
        </p:nvSpPr>
        <p:spPr bwMode="auto">
          <a:xfrm>
            <a:off x="2162175" y="1814513"/>
            <a:ext cx="1762125"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9600" b="1">
                <a:solidFill>
                  <a:srgbClr val="FFFFFF"/>
                </a:solidFill>
                <a:latin typeface="Kozuka Mincho Pr6N H" pitchFamily="18" charset="-128"/>
                <a:ea typeface="Kozuka Mincho Pr6N H" pitchFamily="18" charset="-128"/>
                <a:sym typeface="Kozuka Mincho Pr6N H" pitchFamily="18" charset="-128"/>
              </a:rPr>
              <a:t>01</a:t>
            </a:r>
            <a:endParaRPr lang="zh-CN" altLang="en-US" sz="9600" b="1">
              <a:solidFill>
                <a:srgbClr val="FFFFFF"/>
              </a:solidFill>
              <a:latin typeface="Kozuka Mincho Pr6N H" pitchFamily="18" charset="-128"/>
              <a:ea typeface="Kozuka Mincho Pr6N H" pitchFamily="18" charset="-128"/>
              <a:sym typeface="Kozuka Mincho Pr6N H" pitchFamily="18" charset="-128"/>
            </a:endParaRPr>
          </a:p>
        </p:txBody>
      </p:sp>
      <p:sp>
        <p:nvSpPr>
          <p:cNvPr id="5125" name="直接连接符 6"/>
          <p:cNvSpPr>
            <a:spLocks noChangeShapeType="1"/>
          </p:cNvSpPr>
          <p:nvPr/>
        </p:nvSpPr>
        <p:spPr bwMode="auto">
          <a:xfrm>
            <a:off x="2311400" y="3167063"/>
            <a:ext cx="4249738" cy="1587"/>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5126" name="直接连接符 7"/>
          <p:cNvSpPr>
            <a:spLocks noChangeShapeType="1"/>
          </p:cNvSpPr>
          <p:nvPr/>
        </p:nvSpPr>
        <p:spPr bwMode="auto">
          <a:xfrm>
            <a:off x="2311400" y="1819275"/>
            <a:ext cx="4249738" cy="1588"/>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125"/>
                                        </p:tgtEl>
                                        <p:attrNameLst>
                                          <p:attrName>style.visibility</p:attrName>
                                        </p:attrNameLst>
                                      </p:cBhvr>
                                      <p:to>
                                        <p:strVal val="visible"/>
                                      </p:to>
                                    </p:set>
                                    <p:animEffect>
                                      <p:cBhvr>
                                        <p:cTn id="7" dur="750"/>
                                        <p:tgtEl>
                                          <p:spTgt spid="5125"/>
                                        </p:tgtEl>
                                      </p:cBhvr>
                                    </p:animEffect>
                                    <p:anim calcmode="lin" valueType="num">
                                      <p:cBhvr>
                                        <p:cTn id="8" dur="750" fill="hold"/>
                                        <p:tgtEl>
                                          <p:spTgt spid="5125"/>
                                        </p:tgtEl>
                                        <p:attrNameLst>
                                          <p:attrName>ppt_x</p:attrName>
                                        </p:attrNameLst>
                                      </p:cBhvr>
                                      <p:tavLst>
                                        <p:tav tm="0">
                                          <p:val>
                                            <p:strVal val="#ppt_x"/>
                                          </p:val>
                                        </p:tav>
                                        <p:tav tm="100000">
                                          <p:val>
                                            <p:strVal val="#ppt_x"/>
                                          </p:val>
                                        </p:tav>
                                      </p:tavLst>
                                    </p:anim>
                                    <p:anim calcmode="lin" valueType="num">
                                      <p:cBhvr>
                                        <p:cTn id="9" dur="750" fill="hold"/>
                                        <p:tgtEl>
                                          <p:spTgt spid="5125"/>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26"/>
                                        </p:tgtEl>
                                        <p:attrNameLst>
                                          <p:attrName>style.visibility</p:attrName>
                                        </p:attrNameLst>
                                      </p:cBhvr>
                                      <p:to>
                                        <p:strVal val="visible"/>
                                      </p:to>
                                    </p:set>
                                    <p:animEffect>
                                      <p:cBhvr>
                                        <p:cTn id="12" dur="750"/>
                                        <p:tgtEl>
                                          <p:spTgt spid="5126"/>
                                        </p:tgtEl>
                                      </p:cBhvr>
                                    </p:animEffect>
                                    <p:anim calcmode="lin" valueType="num">
                                      <p:cBhvr>
                                        <p:cTn id="13" dur="750" fill="hold"/>
                                        <p:tgtEl>
                                          <p:spTgt spid="5126"/>
                                        </p:tgtEl>
                                        <p:attrNameLst>
                                          <p:attrName>ppt_x</p:attrName>
                                        </p:attrNameLst>
                                      </p:cBhvr>
                                      <p:tavLst>
                                        <p:tav tm="0">
                                          <p:val>
                                            <p:strVal val="#ppt_x"/>
                                          </p:val>
                                        </p:tav>
                                        <p:tav tm="100000">
                                          <p:val>
                                            <p:strVal val="#ppt_x"/>
                                          </p:val>
                                        </p:tav>
                                      </p:tavLst>
                                    </p:anim>
                                    <p:anim calcmode="lin" valueType="num">
                                      <p:cBhvr>
                                        <p:cTn id="14" dur="750" fill="hold"/>
                                        <p:tgtEl>
                                          <p:spTgt spid="5126"/>
                                        </p:tgtEl>
                                        <p:attrNameLst>
                                          <p:attrName>ppt_y</p:attrName>
                                        </p:attrNameLst>
                                      </p:cBhvr>
                                      <p:tavLst>
                                        <p:tav tm="0">
                                          <p:val>
                                            <p:strVal val="#ppt_y-.1"/>
                                          </p:val>
                                        </p:tav>
                                        <p:tav tm="100000">
                                          <p:val>
                                            <p:strVal val="#ppt_y"/>
                                          </p:val>
                                        </p:tav>
                                      </p:tavLst>
                                    </p:anim>
                                  </p:childTnLst>
                                </p:cTn>
                              </p:par>
                            </p:childTnLst>
                          </p:cTn>
                        </p:par>
                        <p:par>
                          <p:cTn id="15" fill="hold" nodeType="afterGroup">
                            <p:stCondLst>
                              <p:cond delay="750"/>
                            </p:stCondLst>
                            <p:childTnLst>
                              <p:par>
                                <p:cTn id="16" presetID="22" presetClass="entr" presetSubtype="4" fill="hold" grpId="0" nodeType="afterEffect">
                                  <p:stCondLst>
                                    <p:cond delay="0"/>
                                  </p:stCondLst>
                                  <p:childTnLst>
                                    <p:set>
                                      <p:cBhvr>
                                        <p:cTn id="17" dur="1" fill="hold">
                                          <p:stCondLst>
                                            <p:cond delay="0"/>
                                          </p:stCondLst>
                                        </p:cTn>
                                        <p:tgtEl>
                                          <p:spTgt spid="5124"/>
                                        </p:tgtEl>
                                        <p:attrNameLst>
                                          <p:attrName>style.visibility</p:attrName>
                                        </p:attrNameLst>
                                      </p:cBhvr>
                                      <p:to>
                                        <p:strVal val="visible"/>
                                      </p:to>
                                    </p:set>
                                    <p:animEffect>
                                      <p:cBhvr>
                                        <p:cTn id="18" dur="1000"/>
                                        <p:tgtEl>
                                          <p:spTgt spid="5124"/>
                                        </p:tgtEl>
                                      </p:cBhvr>
                                    </p:animEffect>
                                  </p:childTnLst>
                                </p:cTn>
                              </p:par>
                            </p:childTnLst>
                          </p:cTn>
                        </p:par>
                        <p:par>
                          <p:cTn id="19" fill="hold" nodeType="afterGroup">
                            <p:stCondLst>
                              <p:cond delay="1750"/>
                            </p:stCondLst>
                            <p:childTnLst>
                              <p:par>
                                <p:cTn id="20" presetID="22" presetClass="entr" presetSubtype="8" fill="hold" grpId="0" nodeType="afterEffect">
                                  <p:stCondLst>
                                    <p:cond delay="0"/>
                                  </p:stCondLst>
                                  <p:childTnLst>
                                    <p:set>
                                      <p:cBhvr>
                                        <p:cTn id="21" dur="1" fill="hold">
                                          <p:stCondLst>
                                            <p:cond delay="0"/>
                                          </p:stCondLst>
                                        </p:cTn>
                                        <p:tgtEl>
                                          <p:spTgt spid="5122"/>
                                        </p:tgtEl>
                                        <p:attrNameLst>
                                          <p:attrName>style.visibility</p:attrName>
                                        </p:attrNameLst>
                                      </p:cBhvr>
                                      <p:to>
                                        <p:strVal val="visible"/>
                                      </p:to>
                                    </p:set>
                                    <p:animEffect>
                                      <p:cBhvr>
                                        <p:cTn id="22" dur="1000"/>
                                        <p:tgtEl>
                                          <p:spTgt spid="5122"/>
                                        </p:tgtEl>
                                      </p:cBhvr>
                                    </p:animEffect>
                                  </p:childTnLst>
                                </p:cTn>
                              </p:par>
                            </p:childTnLst>
                          </p:cTn>
                        </p:par>
                        <p:par>
                          <p:cTn id="23" fill="hold" nodeType="afterGroup">
                            <p:stCondLst>
                              <p:cond delay="2750"/>
                            </p:stCondLst>
                            <p:childTnLst>
                              <p:par>
                                <p:cTn id="24" presetID="47" presetClass="entr" presetSubtype="0" fill="hold" grpId="0" nodeType="afterEffect">
                                  <p:stCondLst>
                                    <p:cond delay="0"/>
                                  </p:stCondLst>
                                  <p:childTnLst>
                                    <p:set>
                                      <p:cBhvr>
                                        <p:cTn id="25" dur="1" fill="hold">
                                          <p:stCondLst>
                                            <p:cond delay="0"/>
                                          </p:stCondLst>
                                        </p:cTn>
                                        <p:tgtEl>
                                          <p:spTgt spid="5123"/>
                                        </p:tgtEl>
                                        <p:attrNameLst>
                                          <p:attrName>style.visibility</p:attrName>
                                        </p:attrNameLst>
                                      </p:cBhvr>
                                      <p:to>
                                        <p:strVal val="visible"/>
                                      </p:to>
                                    </p:set>
                                    <p:animEffect>
                                      <p:cBhvr>
                                        <p:cTn id="26" dur="1000"/>
                                        <p:tgtEl>
                                          <p:spTgt spid="5123"/>
                                        </p:tgtEl>
                                      </p:cBhvr>
                                    </p:animEffect>
                                    <p:anim calcmode="lin" valueType="num">
                                      <p:cBhvr>
                                        <p:cTn id="27" dur="1000" fill="hold"/>
                                        <p:tgtEl>
                                          <p:spTgt spid="5123"/>
                                        </p:tgtEl>
                                        <p:attrNameLst>
                                          <p:attrName>ppt_x</p:attrName>
                                        </p:attrNameLst>
                                      </p:cBhvr>
                                      <p:tavLst>
                                        <p:tav tm="0">
                                          <p:val>
                                            <p:strVal val="#ppt_x"/>
                                          </p:val>
                                        </p:tav>
                                        <p:tav tm="100000">
                                          <p:val>
                                            <p:strVal val="#ppt_x"/>
                                          </p:val>
                                        </p:tav>
                                      </p:tavLst>
                                    </p:anim>
                                    <p:anim calcmode="lin" valueType="num">
                                      <p:cBhvr>
                                        <p:cTn id="28" dur="1000" fill="hold"/>
                                        <p:tgtEl>
                                          <p:spTgt spid="51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2" grpId="0" bldLvl="0" animBg="1" autoUpdateAnimBg="0"/>
      <p:bldP spid="5123" grpId="0" bldLvl="0" autoUpdateAnimBg="0"/>
      <p:bldP spid="5124" grpId="0" bldLvl="0" autoUpdateAnimBg="0"/>
      <p:bldP spid="5125" grpId="0" animBg="1"/>
      <p:bldP spid="512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7411"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grpSp>
        <p:nvGrpSpPr>
          <p:cNvPr id="2" name="组合 8"/>
          <p:cNvGrpSpPr>
            <a:grpSpLocks/>
          </p:cNvGrpSpPr>
          <p:nvPr/>
        </p:nvGrpSpPr>
        <p:grpSpPr bwMode="auto">
          <a:xfrm>
            <a:off x="4181475" y="2092325"/>
            <a:ext cx="1130300" cy="1060450"/>
            <a:chOff x="0" y="0"/>
            <a:chExt cx="1130424" cy="1060704"/>
          </a:xfrm>
        </p:grpSpPr>
        <p:sp>
          <p:nvSpPr>
            <p:cNvPr id="17417" name="等腰三角形 4"/>
            <p:cNvSpPr>
              <a:spLocks noChangeArrowheads="1"/>
            </p:cNvSpPr>
            <p:nvPr/>
          </p:nvSpPr>
          <p:spPr bwMode="auto">
            <a:xfrm rot="5400000">
              <a:off x="142872" y="73152"/>
              <a:ext cx="1060704" cy="914400"/>
            </a:xfrm>
            <a:prstGeom prst="triangle">
              <a:avLst>
                <a:gd name="adj" fmla="val 50000"/>
              </a:avLst>
            </a:prstGeom>
            <a:solidFill>
              <a:srgbClr val="FABF8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7418" name="等腰三角形 2"/>
            <p:cNvSpPr>
              <a:spLocks noChangeArrowheads="1"/>
            </p:cNvSpPr>
            <p:nvPr/>
          </p:nvSpPr>
          <p:spPr bwMode="auto">
            <a:xfrm rot="5400000">
              <a:off x="-73152" y="73152"/>
              <a:ext cx="1060704" cy="914400"/>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grpSp>
      <p:sp>
        <p:nvSpPr>
          <p:cNvPr id="7175" name="矩形 1"/>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华文楷体" panose="02010600040101010101" pitchFamily="2" charset="-122"/>
                <a:ea typeface="华文楷体" panose="02010600040101010101" pitchFamily="2" charset="-122"/>
                <a:sym typeface="Calibri" pitchFamily="34" charset="0"/>
              </a:rPr>
              <a:t>选题背景</a:t>
            </a:r>
            <a:endParaRPr lang="zh-CN" altLang="en-US" sz="2800" b="1" dirty="0">
              <a:solidFill>
                <a:schemeClr val="bg1"/>
              </a:solidFill>
              <a:latin typeface="华文楷体" panose="02010600040101010101" pitchFamily="2" charset="-122"/>
              <a:ea typeface="华文楷体" panose="02010600040101010101" pitchFamily="2" charset="-122"/>
              <a:sym typeface="宋体" pitchFamily="2" charset="-122"/>
            </a:endParaRPr>
          </a:p>
        </p:txBody>
      </p:sp>
      <p:pic>
        <p:nvPicPr>
          <p:cNvPr id="4" name="图片 3">
            <a:extLst>
              <a:ext uri="{FF2B5EF4-FFF2-40B4-BE49-F238E27FC236}">
                <a16:creationId xmlns:a16="http://schemas.microsoft.com/office/drawing/2014/main" id="{50DD3C03-F29B-475F-93E7-240DB1197F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972" y="1327967"/>
            <a:ext cx="3775532" cy="2589165"/>
          </a:xfrm>
          <a:prstGeom prst="rect">
            <a:avLst/>
          </a:prstGeom>
        </p:spPr>
      </p:pic>
      <p:sp>
        <p:nvSpPr>
          <p:cNvPr id="5" name="文本框 4">
            <a:extLst>
              <a:ext uri="{FF2B5EF4-FFF2-40B4-BE49-F238E27FC236}">
                <a16:creationId xmlns:a16="http://schemas.microsoft.com/office/drawing/2014/main" id="{E169CBBD-3133-41D2-9903-FB2BDF06654E}"/>
              </a:ext>
            </a:extLst>
          </p:cNvPr>
          <p:cNvSpPr txBox="1"/>
          <p:nvPr/>
        </p:nvSpPr>
        <p:spPr>
          <a:xfrm>
            <a:off x="5436060" y="889467"/>
            <a:ext cx="3456240" cy="3785652"/>
          </a:xfrm>
          <a:prstGeom prst="rect">
            <a:avLst/>
          </a:prstGeom>
          <a:noFill/>
        </p:spPr>
        <p:txBody>
          <a:bodyPr wrap="square" rtlCol="0">
            <a:spAutoFit/>
          </a:bodyPr>
          <a:lstStyle/>
          <a:p>
            <a:r>
              <a:rPr lang="zh-CN" altLang="en-US" sz="2000" b="1" dirty="0">
                <a:latin typeface="华文楷体" panose="02010600040101010101" pitchFamily="2" charset="-122"/>
                <a:ea typeface="华文楷体" panose="02010600040101010101" pitchFamily="2" charset="-122"/>
              </a:rPr>
              <a:t>截至</a:t>
            </a:r>
            <a:r>
              <a:rPr lang="en-US" altLang="zh-CN" sz="2000" b="1" dirty="0">
                <a:latin typeface="华文楷体" panose="02010600040101010101" pitchFamily="2" charset="-122"/>
                <a:ea typeface="华文楷体" panose="02010600040101010101" pitchFamily="2" charset="-122"/>
              </a:rPr>
              <a:t>2017</a:t>
            </a:r>
            <a:r>
              <a:rPr lang="zh-CN" altLang="en-US" sz="2000" b="1" dirty="0">
                <a:latin typeface="华文楷体" panose="02010600040101010101" pitchFamily="2" charset="-122"/>
                <a:ea typeface="华文楷体" panose="02010600040101010101" pitchFamily="2" charset="-122"/>
              </a:rPr>
              <a:t>年</a:t>
            </a:r>
            <a:r>
              <a:rPr lang="en-US" altLang="zh-CN" sz="2000" b="1" dirty="0">
                <a:latin typeface="华文楷体" panose="02010600040101010101" pitchFamily="2" charset="-122"/>
                <a:ea typeface="华文楷体" panose="02010600040101010101" pitchFamily="2" charset="-122"/>
              </a:rPr>
              <a:t>12</a:t>
            </a:r>
            <a:r>
              <a:rPr lang="zh-CN" altLang="en-US" sz="2000" b="1" dirty="0">
                <a:latin typeface="华文楷体" panose="02010600040101010101" pitchFamily="2" charset="-122"/>
                <a:ea typeface="华文楷体" panose="02010600040101010101" pitchFamily="2" charset="-122"/>
              </a:rPr>
              <a:t>月，我国网民规模达</a:t>
            </a:r>
            <a:r>
              <a:rPr lang="en-US" altLang="zh-CN" sz="2000" b="1" dirty="0">
                <a:latin typeface="华文楷体" panose="02010600040101010101" pitchFamily="2" charset="-122"/>
                <a:ea typeface="华文楷体" panose="02010600040101010101" pitchFamily="2" charset="-122"/>
              </a:rPr>
              <a:t>7.72</a:t>
            </a:r>
            <a:r>
              <a:rPr lang="zh-CN" altLang="en-US" sz="2000" b="1" dirty="0">
                <a:latin typeface="华文楷体" panose="02010600040101010101" pitchFamily="2" charset="-122"/>
                <a:ea typeface="华文楷体" panose="02010600040101010101" pitchFamily="2" charset="-122"/>
              </a:rPr>
              <a:t>亿，互联网普及率为</a:t>
            </a:r>
            <a:r>
              <a:rPr lang="en-US" altLang="zh-CN" sz="2000" b="1" dirty="0">
                <a:latin typeface="华文楷体" panose="02010600040101010101" pitchFamily="2" charset="-122"/>
                <a:ea typeface="华文楷体" panose="02010600040101010101" pitchFamily="2" charset="-122"/>
              </a:rPr>
              <a:t>55.8%</a:t>
            </a:r>
            <a:r>
              <a:rPr lang="zh-CN" altLang="en-US" sz="2000" b="1" dirty="0">
                <a:latin typeface="华文楷体" panose="02010600040101010101" pitchFamily="2" charset="-122"/>
                <a:ea typeface="华文楷体" panose="02010600040101010101" pitchFamily="2" charset="-122"/>
              </a:rPr>
              <a:t>，网络新闻的用户规模达到了</a:t>
            </a:r>
            <a:r>
              <a:rPr lang="en-US" altLang="zh-CN" sz="2000" b="1" dirty="0">
                <a:latin typeface="华文楷体" panose="02010600040101010101" pitchFamily="2" charset="-122"/>
                <a:ea typeface="华文楷体" panose="02010600040101010101" pitchFamily="2" charset="-122"/>
              </a:rPr>
              <a:t>64689</a:t>
            </a:r>
            <a:r>
              <a:rPr lang="zh-CN" altLang="en-US" sz="2000" b="1" dirty="0">
                <a:latin typeface="华文楷体" panose="02010600040101010101" pitchFamily="2" charset="-122"/>
                <a:ea typeface="华文楷体" panose="02010600040101010101" pitchFamily="2" charset="-122"/>
              </a:rPr>
              <a:t>万，网民使用率达</a:t>
            </a:r>
            <a:r>
              <a:rPr lang="en-US" altLang="zh-CN" sz="2000" b="1" dirty="0">
                <a:latin typeface="华文楷体" panose="02010600040101010101" pitchFamily="2" charset="-122"/>
                <a:ea typeface="华文楷体" panose="02010600040101010101" pitchFamily="2" charset="-122"/>
              </a:rPr>
              <a:t>83.8%</a:t>
            </a:r>
            <a:r>
              <a:rPr lang="zh-CN" altLang="en-US" sz="2000" b="1" dirty="0">
                <a:latin typeface="华文楷体" panose="02010600040101010101" pitchFamily="2" charset="-122"/>
                <a:ea typeface="华文楷体" panose="02010600040101010101" pitchFamily="2" charset="-122"/>
              </a:rPr>
              <a:t>。</a:t>
            </a:r>
            <a:endParaRPr lang="en-US" altLang="zh-CN" sz="2000" b="1" dirty="0">
              <a:latin typeface="华文楷体" panose="02010600040101010101" pitchFamily="2" charset="-122"/>
              <a:ea typeface="华文楷体" panose="02010600040101010101" pitchFamily="2" charset="-122"/>
            </a:endParaRPr>
          </a:p>
          <a:p>
            <a:r>
              <a:rPr lang="zh-CN" altLang="en-US" sz="2000" b="1" dirty="0">
                <a:latin typeface="华文楷体" panose="02010600040101010101" pitchFamily="2" charset="-122"/>
                <a:ea typeface="华文楷体" panose="02010600040101010101" pitchFamily="2" charset="-122"/>
              </a:rPr>
              <a:t>依靠现代信息技术手段，建立网络舆情监控分析系统，及时应对网络舆情，由被动防堵化为主动梳理、引导，及时面对网络舆情突发事项并在第一时间对其进行主动控制。</a:t>
            </a:r>
          </a:p>
        </p:txBody>
      </p:sp>
    </p:spTree>
    <p:extLst>
      <p:ext uri="{BB962C8B-B14F-4D97-AF65-F5344CB8AC3E}">
        <p14:creationId xmlns:p14="http://schemas.microsoft.com/office/powerpoint/2010/main" val="680173559"/>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175"/>
                                        </p:tgtEl>
                                        <p:attrNameLst>
                                          <p:attrName>style.visibility</p:attrName>
                                        </p:attrNameLst>
                                      </p:cBhvr>
                                      <p:to>
                                        <p:strVal val="visible"/>
                                      </p:to>
                                    </p:set>
                                    <p:anim calcmode="lin" valueType="num">
                                      <p:cBhvr>
                                        <p:cTn id="7" dur="1000" fill="hold"/>
                                        <p:tgtEl>
                                          <p:spTgt spid="7175"/>
                                        </p:tgtEl>
                                        <p:attrNameLst>
                                          <p:attrName>ppt_x</p:attrName>
                                        </p:attrNameLst>
                                      </p:cBhvr>
                                      <p:tavLst>
                                        <p:tav tm="0">
                                          <p:val>
                                            <p:strVal val="0-#ppt_w/2"/>
                                          </p:val>
                                        </p:tav>
                                        <p:tav tm="100000">
                                          <p:val>
                                            <p:strVal val="#ppt_x"/>
                                          </p:val>
                                        </p:tav>
                                      </p:tavLst>
                                    </p:anim>
                                    <p:anim calcmode="lin" valueType="num">
                                      <p:cBhvr>
                                        <p:cTn id="8" dur="1000" fill="hold"/>
                                        <p:tgtEl>
                                          <p:spTgt spid="7175"/>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1000"/>
                            </p:stCondLst>
                            <p:childTnLst>
                              <p:par>
                                <p:cTn id="10" presetID="2" presetClass="entr" presetSubtype="8"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ppt_x</p:attrName>
                                        </p:attrNameLst>
                                      </p:cBhvr>
                                      <p:tavLst>
                                        <p:tav tm="0">
                                          <p:val>
                                            <p:strVal val="0-#ppt_w/2"/>
                                          </p:val>
                                        </p:tav>
                                        <p:tav tm="100000">
                                          <p:val>
                                            <p:strVal val="#ppt_x"/>
                                          </p:val>
                                        </p:tav>
                                      </p:tavLst>
                                    </p:anim>
                                    <p:anim calcmode="lin" valueType="num">
                                      <p:cBhvr>
                                        <p:cTn id="13"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5" grpId="0" bldLvl="0"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6387"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6161" name="矩形 15"/>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华文楷体" panose="02010600040101010101" pitchFamily="2" charset="-122"/>
                <a:ea typeface="华文楷体" panose="02010600040101010101" pitchFamily="2" charset="-122"/>
                <a:sym typeface="Calibri" pitchFamily="34" charset="0"/>
              </a:rPr>
              <a:t>研究现状</a:t>
            </a:r>
            <a:endParaRPr lang="zh-CN" altLang="en-US" sz="2800" b="1" dirty="0">
              <a:solidFill>
                <a:schemeClr val="bg1"/>
              </a:solidFill>
              <a:latin typeface="华文楷体" panose="02010600040101010101" pitchFamily="2" charset="-122"/>
              <a:ea typeface="华文楷体" panose="02010600040101010101" pitchFamily="2" charset="-122"/>
              <a:sym typeface="宋体" pitchFamily="2" charset="-122"/>
            </a:endParaRPr>
          </a:p>
        </p:txBody>
      </p:sp>
      <p:pic>
        <p:nvPicPr>
          <p:cNvPr id="8" name="图片 7">
            <a:extLst>
              <a:ext uri="{FF2B5EF4-FFF2-40B4-BE49-F238E27FC236}">
                <a16:creationId xmlns:a16="http://schemas.microsoft.com/office/drawing/2014/main" id="{2007E37D-D054-46A0-9DDE-EB53A3B61C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67" y="1059645"/>
            <a:ext cx="3403553" cy="3672255"/>
          </a:xfrm>
          <a:prstGeom prst="rect">
            <a:avLst/>
          </a:prstGeom>
        </p:spPr>
      </p:pic>
      <p:sp>
        <p:nvSpPr>
          <p:cNvPr id="9" name="文本框 8">
            <a:extLst>
              <a:ext uri="{FF2B5EF4-FFF2-40B4-BE49-F238E27FC236}">
                <a16:creationId xmlns:a16="http://schemas.microsoft.com/office/drawing/2014/main" id="{D562CF74-621E-4DF8-85EC-0B8314649F6F}"/>
              </a:ext>
            </a:extLst>
          </p:cNvPr>
          <p:cNvSpPr txBox="1"/>
          <p:nvPr/>
        </p:nvSpPr>
        <p:spPr>
          <a:xfrm>
            <a:off x="3860787" y="3141602"/>
            <a:ext cx="4896340" cy="1200329"/>
          </a:xfrm>
          <a:prstGeom prst="rect">
            <a:avLst/>
          </a:prstGeom>
          <a:noFill/>
        </p:spPr>
        <p:txBody>
          <a:bodyPr wrap="square" rtlCol="0">
            <a:spAutoFit/>
          </a:bodyPr>
          <a:lstStyle/>
          <a:p>
            <a:r>
              <a:rPr lang="zh-CN" altLang="en-US" b="1" dirty="0">
                <a:latin typeface="华文楷体" panose="02010600040101010101" pitchFamily="2" charset="-122"/>
                <a:ea typeface="华文楷体" panose="02010600040101010101" pitchFamily="2" charset="-122"/>
              </a:rPr>
              <a:t>拓尔思（</a:t>
            </a:r>
            <a:r>
              <a:rPr lang="en-US" altLang="zh-CN" b="1" dirty="0">
                <a:latin typeface="华文楷体" panose="02010600040101010101" pitchFamily="2" charset="-122"/>
                <a:ea typeface="华文楷体" panose="02010600040101010101" pitchFamily="2" charset="-122"/>
              </a:rPr>
              <a:t>TRS</a:t>
            </a:r>
            <a:r>
              <a:rPr lang="zh-CN" altLang="en-US" b="1" dirty="0">
                <a:latin typeface="华文楷体" panose="02010600040101010101" pitchFamily="2" charset="-122"/>
                <a:ea typeface="华文楷体" panose="02010600040101010101" pitchFamily="2" charset="-122"/>
              </a:rPr>
              <a:t>）的优势在于强大的检索技术以及非结构化信息管理，但文本处理功能不强，其对信息的正负面标示没有太大意义，</a:t>
            </a:r>
            <a:r>
              <a:rPr lang="en-US" altLang="zh-CN" b="1" dirty="0">
                <a:latin typeface="华文楷体" panose="02010600040101010101" pitchFamily="2" charset="-122"/>
                <a:ea typeface="华文楷体" panose="02010600040101010101" pitchFamily="2" charset="-122"/>
              </a:rPr>
              <a:t> </a:t>
            </a:r>
            <a:r>
              <a:rPr lang="zh-CN" altLang="en-US" b="1" dirty="0">
                <a:latin typeface="华文楷体" panose="02010600040101010101" pitchFamily="2" charset="-122"/>
                <a:ea typeface="华文楷体" panose="02010600040101010101" pitchFamily="2" charset="-122"/>
              </a:rPr>
              <a:t>大数据舆情分析平台的采集方式是模板抓取</a:t>
            </a:r>
            <a:r>
              <a:rPr lang="zh-CN" altLang="en-US" dirty="0"/>
              <a:t>。</a:t>
            </a:r>
          </a:p>
        </p:txBody>
      </p:sp>
      <p:sp>
        <p:nvSpPr>
          <p:cNvPr id="10" name="文本框 9">
            <a:extLst>
              <a:ext uri="{FF2B5EF4-FFF2-40B4-BE49-F238E27FC236}">
                <a16:creationId xmlns:a16="http://schemas.microsoft.com/office/drawing/2014/main" id="{7200B8CE-9AA2-4689-8C16-DE658686C7D0}"/>
              </a:ext>
            </a:extLst>
          </p:cNvPr>
          <p:cNvSpPr txBox="1"/>
          <p:nvPr/>
        </p:nvSpPr>
        <p:spPr>
          <a:xfrm>
            <a:off x="3860787" y="1980752"/>
            <a:ext cx="4896340" cy="1477328"/>
          </a:xfrm>
          <a:prstGeom prst="rect">
            <a:avLst/>
          </a:prstGeom>
          <a:noFill/>
        </p:spPr>
        <p:txBody>
          <a:bodyPr wrap="square" rtlCol="0">
            <a:spAutoFit/>
          </a:bodyPr>
          <a:lstStyle/>
          <a:p>
            <a:r>
              <a:rPr lang="zh-CN" altLang="en-US" b="1" dirty="0">
                <a:latin typeface="华文楷体" panose="02010600040101010101" pitchFamily="2" charset="-122"/>
                <a:ea typeface="华文楷体" panose="02010600040101010101" pitchFamily="2" charset="-122"/>
              </a:rPr>
              <a:t>智思以方正多年积累的中文信息处理技术和中文自然语言处理技术为核心，在语义分析和文本处理功能方面极具优势。在数据采集方面，方正采用的是模板抓取方式，模板库较为庞大，基本涵盖国内外所有重点或者一般站点。</a:t>
            </a:r>
          </a:p>
        </p:txBody>
      </p:sp>
      <p:sp>
        <p:nvSpPr>
          <p:cNvPr id="29" name="文本框 28">
            <a:extLst>
              <a:ext uri="{FF2B5EF4-FFF2-40B4-BE49-F238E27FC236}">
                <a16:creationId xmlns:a16="http://schemas.microsoft.com/office/drawing/2014/main" id="{E7EFECEB-52E7-476C-BF2D-D663535F1258}"/>
              </a:ext>
            </a:extLst>
          </p:cNvPr>
          <p:cNvSpPr txBox="1"/>
          <p:nvPr/>
        </p:nvSpPr>
        <p:spPr>
          <a:xfrm>
            <a:off x="3860787" y="1256307"/>
            <a:ext cx="4896340" cy="1477328"/>
          </a:xfrm>
          <a:prstGeom prst="rect">
            <a:avLst/>
          </a:prstGeom>
          <a:noFill/>
        </p:spPr>
        <p:txBody>
          <a:bodyPr wrap="square" rtlCol="0">
            <a:spAutoFit/>
          </a:bodyPr>
          <a:lstStyle/>
          <a:p>
            <a:r>
              <a:rPr lang="zh-CN" altLang="en-US" b="1" dirty="0">
                <a:latin typeface="华文楷体" panose="02010600040101010101" pitchFamily="2" charset="-122"/>
                <a:ea typeface="华文楷体" panose="02010600040101010101" pitchFamily="2" charset="-122"/>
              </a:rPr>
              <a:t>军犬网络舆情监测系统采用</a:t>
            </a:r>
            <a:r>
              <a:rPr lang="en-US" altLang="zh-CN" b="1" dirty="0">
                <a:latin typeface="华文楷体" panose="02010600040101010101" pitchFamily="2" charset="-122"/>
                <a:ea typeface="华文楷体" panose="02010600040101010101" pitchFamily="2" charset="-122"/>
              </a:rPr>
              <a:t>B/S</a:t>
            </a:r>
            <a:r>
              <a:rPr lang="zh-CN" altLang="en-US" b="1" dirty="0">
                <a:latin typeface="华文楷体" panose="02010600040101010101" pitchFamily="2" charset="-122"/>
                <a:ea typeface="华文楷体" panose="02010600040101010101" pitchFamily="2" charset="-122"/>
              </a:rPr>
              <a:t>与</a:t>
            </a:r>
            <a:r>
              <a:rPr lang="en-US" altLang="zh-CN" b="1" dirty="0">
                <a:latin typeface="华文楷体" panose="02010600040101010101" pitchFamily="2" charset="-122"/>
                <a:ea typeface="华文楷体" panose="02010600040101010101" pitchFamily="2" charset="-122"/>
              </a:rPr>
              <a:t>C/S</a:t>
            </a:r>
            <a:r>
              <a:rPr lang="zh-CN" altLang="en-US" b="1" dirty="0">
                <a:latin typeface="华文楷体" panose="02010600040101010101" pitchFamily="2" charset="-122"/>
                <a:ea typeface="华文楷体" panose="02010600040101010101" pitchFamily="2" charset="-122"/>
              </a:rPr>
              <a:t>结构相结合的系统架构，数据采集除支持常见的文本格式采集，还支持一些诸如</a:t>
            </a:r>
            <a:r>
              <a:rPr lang="en-US" altLang="zh-CN" b="1" dirty="0">
                <a:latin typeface="华文楷体" panose="02010600040101010101" pitchFamily="2" charset="-122"/>
                <a:ea typeface="华文楷体" panose="02010600040101010101" pitchFamily="2" charset="-122"/>
              </a:rPr>
              <a:t>pdf</a:t>
            </a:r>
            <a:r>
              <a:rPr lang="zh-CN" altLang="en-US" b="1" dirty="0">
                <a:latin typeface="华文楷体" panose="02010600040101010101" pitchFamily="2" charset="-122"/>
                <a:ea typeface="华文楷体" panose="02010600040101010101" pitchFamily="2" charset="-122"/>
              </a:rPr>
              <a:t>格式、</a:t>
            </a:r>
            <a:r>
              <a:rPr lang="en-US" altLang="zh-CN" b="1" dirty="0" err="1">
                <a:latin typeface="华文楷体" panose="02010600040101010101" pitchFamily="2" charset="-122"/>
                <a:ea typeface="华文楷体" panose="02010600040101010101" pitchFamily="2" charset="-122"/>
              </a:rPr>
              <a:t>winrar</a:t>
            </a:r>
            <a:r>
              <a:rPr lang="zh-CN" altLang="en-US" b="1" dirty="0">
                <a:latin typeface="华文楷体" panose="02010600040101010101" pitchFamily="2" charset="-122"/>
                <a:ea typeface="华文楷体" panose="02010600040101010101" pitchFamily="2" charset="-122"/>
              </a:rPr>
              <a:t>格式等附件采集，采集方式是自动采集（仅限于新闻），不需要配置模板。</a:t>
            </a:r>
          </a:p>
        </p:txBody>
      </p:sp>
    </p:spTree>
    <p:extLst>
      <p:ext uri="{BB962C8B-B14F-4D97-AF65-F5344CB8AC3E}">
        <p14:creationId xmlns:p14="http://schemas.microsoft.com/office/powerpoint/2010/main" val="633233726"/>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161"/>
                                        </p:tgtEl>
                                        <p:attrNameLst>
                                          <p:attrName>style.visibility</p:attrName>
                                        </p:attrNameLst>
                                      </p:cBhvr>
                                      <p:to>
                                        <p:strVal val="visible"/>
                                      </p:to>
                                    </p:set>
                                    <p:animEffect transition="in" filter="barn(inVertical)">
                                      <p:cBhvr>
                                        <p:cTn id="7" dur="500"/>
                                        <p:tgtEl>
                                          <p:spTgt spid="6161"/>
                                        </p:tgtEl>
                                      </p:cBhvr>
                                    </p:animEffect>
                                  </p:childTnLst>
                                </p:cTn>
                              </p:par>
                              <p:par>
                                <p:cTn id="8" presetID="16" presetClass="entr" presetSubtype="21"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randombar(horizontal)">
                                      <p:cBhvr>
                                        <p:cTn id="15" dur="500"/>
                                        <p:tgtEl>
                                          <p:spTgt spid="29"/>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randombar(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1" nodeType="clickEffect">
                                  <p:stCondLst>
                                    <p:cond delay="0"/>
                                  </p:stCondLst>
                                  <p:childTnLst>
                                    <p:animEffect transition="out" filter="fade">
                                      <p:cBhvr>
                                        <p:cTn id="22" dur="500"/>
                                        <p:tgtEl>
                                          <p:spTgt spid="29"/>
                                        </p:tgtEl>
                                      </p:cBhvr>
                                    </p:animEffect>
                                    <p:set>
                                      <p:cBhvr>
                                        <p:cTn id="23" dur="1" fill="hold">
                                          <p:stCondLst>
                                            <p:cond delay="499"/>
                                          </p:stCondLst>
                                        </p:cTn>
                                        <p:tgtEl>
                                          <p:spTgt spid="29"/>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9"/>
                                        </p:tgtEl>
                                      </p:cBhvr>
                                    </p:animEffect>
                                    <p:set>
                                      <p:cBhvr>
                                        <p:cTn id="26" dur="1" fill="hold">
                                          <p:stCondLst>
                                            <p:cond delay="499"/>
                                          </p:stCondLst>
                                        </p:cTn>
                                        <p:tgtEl>
                                          <p:spTgt spid="9"/>
                                        </p:tgtEl>
                                        <p:attrNameLst>
                                          <p:attrName>style.visibility</p:attrName>
                                        </p:attrNameLst>
                                      </p:cBhvr>
                                      <p:to>
                                        <p:strVal val="hidden"/>
                                      </p:to>
                                    </p:set>
                                  </p:childTnLst>
                                </p:cTn>
                              </p:par>
                              <p:par>
                                <p:cTn id="27" presetID="14" presetClass="entr" presetSubtype="1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randombar(horizontal)">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61" grpId="0"/>
      <p:bldP spid="9" grpId="0"/>
      <p:bldP spid="9" grpId="1"/>
      <p:bldP spid="10" grpId="0"/>
      <p:bldP spid="29" grpId="0"/>
      <p:bldP spid="29"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5603"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5370" name="等腰三角形 7"/>
          <p:cNvSpPr>
            <a:spLocks noChangeArrowheads="1"/>
          </p:cNvSpPr>
          <p:nvPr/>
        </p:nvSpPr>
        <p:spPr bwMode="auto">
          <a:xfrm flipV="1">
            <a:off x="1275410" y="9876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1" name="等腰三角形 8"/>
          <p:cNvSpPr>
            <a:spLocks noChangeArrowheads="1"/>
          </p:cNvSpPr>
          <p:nvPr/>
        </p:nvSpPr>
        <p:spPr bwMode="auto">
          <a:xfrm flipV="1">
            <a:off x="4206753" y="987640"/>
            <a:ext cx="303212"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2" name="等腰三角形 9"/>
          <p:cNvSpPr>
            <a:spLocks noChangeArrowheads="1"/>
          </p:cNvSpPr>
          <p:nvPr/>
        </p:nvSpPr>
        <p:spPr bwMode="auto">
          <a:xfrm flipV="1">
            <a:off x="7392988" y="9876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5" name="TextBox 12"/>
          <p:cNvSpPr>
            <a:spLocks noChangeArrowheads="1"/>
          </p:cNvSpPr>
          <p:nvPr/>
        </p:nvSpPr>
        <p:spPr bwMode="auto">
          <a:xfrm>
            <a:off x="323704" y="1635222"/>
            <a:ext cx="2512545" cy="3249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buClr>
                <a:srgbClr val="E36C09"/>
              </a:buClr>
            </a:pPr>
            <a:r>
              <a:rPr lang="zh-CN" altLang="en-US" sz="1400" b="1" dirty="0">
                <a:latin typeface="华文楷体" panose="02010600040101010101" pitchFamily="2" charset="-122"/>
                <a:ea typeface="华文楷体" panose="02010600040101010101" pitchFamily="2" charset="-122"/>
              </a:rPr>
              <a:t>基于向量的</a:t>
            </a:r>
            <a:r>
              <a:rPr lang="zh-CN" altLang="en-US" sz="1400" b="1" dirty="0" smtClean="0">
                <a:latin typeface="华文楷体" panose="02010600040101010101" pitchFamily="2" charset="-122"/>
                <a:ea typeface="华文楷体" panose="02010600040101010101" pitchFamily="2" charset="-122"/>
              </a:rPr>
              <a:t>模型：</a:t>
            </a:r>
            <a:endParaRPr lang="en-US" altLang="zh-CN" sz="1400" b="1" dirty="0">
              <a:latin typeface="华文楷体" panose="02010600040101010101" pitchFamily="2" charset="-122"/>
              <a:ea typeface="华文楷体" panose="02010600040101010101" pitchFamily="2" charset="-122"/>
            </a:endParaRPr>
          </a:p>
          <a:p>
            <a:pPr>
              <a:lnSpc>
                <a:spcPct val="150000"/>
              </a:lnSpc>
              <a:buClr>
                <a:srgbClr val="E36C09"/>
              </a:buClr>
            </a:pPr>
            <a:r>
              <a:rPr lang="zh-CN" altLang="en-US" sz="1400" b="1" dirty="0">
                <a:latin typeface="华文楷体" panose="02010600040101010101" pitchFamily="2" charset="-122"/>
                <a:ea typeface="华文楷体" panose="02010600040101010101" pitchFamily="2" charset="-122"/>
              </a:rPr>
              <a:t>把所有待处理数据表示为向量，判断两个文档是否讨论同一个话题是通过计算两个向量之间的相似度来完成</a:t>
            </a:r>
            <a:endParaRPr lang="en-US" altLang="zh-CN" sz="1400" b="1" dirty="0">
              <a:latin typeface="华文楷体" panose="02010600040101010101" pitchFamily="2" charset="-122"/>
              <a:ea typeface="华文楷体" panose="02010600040101010101" pitchFamily="2" charset="-122"/>
            </a:endParaRPr>
          </a:p>
          <a:p>
            <a:pPr>
              <a:lnSpc>
                <a:spcPct val="150000"/>
              </a:lnSpc>
              <a:buClr>
                <a:srgbClr val="E36C09"/>
              </a:buClr>
            </a:pPr>
            <a:r>
              <a:rPr lang="zh-CN" altLang="en-US" sz="1400" b="1" dirty="0">
                <a:latin typeface="华文楷体" panose="02010600040101010101" pitchFamily="2" charset="-122"/>
                <a:ea typeface="华文楷体" panose="02010600040101010101" pitchFamily="2" charset="-122"/>
              </a:rPr>
              <a:t>基于概率的</a:t>
            </a:r>
            <a:r>
              <a:rPr lang="zh-CN" altLang="en-US" sz="1400" b="1" dirty="0" smtClean="0">
                <a:latin typeface="华文楷体" panose="02010600040101010101" pitchFamily="2" charset="-122"/>
                <a:ea typeface="华文楷体" panose="02010600040101010101" pitchFamily="2" charset="-122"/>
              </a:rPr>
              <a:t>模型：</a:t>
            </a:r>
            <a:endParaRPr lang="en-US" altLang="zh-CN" sz="1400" b="1" dirty="0">
              <a:latin typeface="华文楷体" panose="02010600040101010101" pitchFamily="2" charset="-122"/>
              <a:ea typeface="华文楷体" panose="02010600040101010101" pitchFamily="2" charset="-122"/>
            </a:endParaRPr>
          </a:p>
          <a:p>
            <a:pPr>
              <a:lnSpc>
                <a:spcPct val="150000"/>
              </a:lnSpc>
              <a:buClr>
                <a:srgbClr val="E36C09"/>
              </a:buClr>
            </a:pPr>
            <a:r>
              <a:rPr lang="zh-CN" altLang="en-US" sz="1400" b="1" dirty="0">
                <a:latin typeface="华文楷体" panose="02010600040101010101" pitchFamily="2" charset="-122"/>
                <a:ea typeface="华文楷体" panose="02010600040101010101" pitchFamily="2" charset="-122"/>
              </a:rPr>
              <a:t>把文档表示为词的概率模型，通过计算话题</a:t>
            </a:r>
            <a:r>
              <a:rPr lang="en-US" altLang="zh-CN" sz="1400" b="1" dirty="0">
                <a:latin typeface="华文楷体" panose="02010600040101010101" pitchFamily="2" charset="-122"/>
                <a:ea typeface="华文楷体" panose="02010600040101010101" pitchFamily="2" charset="-122"/>
              </a:rPr>
              <a:t>T</a:t>
            </a:r>
            <a:r>
              <a:rPr lang="zh-CN" altLang="en-US" sz="1400" b="1" dirty="0">
                <a:latin typeface="华文楷体" panose="02010600040101010101" pitchFamily="2" charset="-122"/>
                <a:ea typeface="华文楷体" panose="02010600040101010101" pitchFamily="2" charset="-122"/>
              </a:rPr>
              <a:t>与文档</a:t>
            </a:r>
            <a:r>
              <a:rPr lang="en-US" altLang="zh-CN" sz="1400" b="1" dirty="0">
                <a:latin typeface="华文楷体" panose="02010600040101010101" pitchFamily="2" charset="-122"/>
                <a:ea typeface="华文楷体" panose="02010600040101010101" pitchFamily="2" charset="-122"/>
              </a:rPr>
              <a:t>d</a:t>
            </a:r>
            <a:r>
              <a:rPr lang="zh-CN" altLang="en-US" sz="1400" b="1" dirty="0">
                <a:latin typeface="华文楷体" panose="02010600040101010101" pitchFamily="2" charset="-122"/>
                <a:ea typeface="华文楷体" panose="02010600040101010101" pitchFamily="2" charset="-122"/>
              </a:rPr>
              <a:t>的生成概率</a:t>
            </a:r>
            <a:r>
              <a:rPr lang="en-US" altLang="zh-CN" sz="1400" b="1" dirty="0">
                <a:latin typeface="华文楷体" panose="02010600040101010101" pitchFamily="2" charset="-122"/>
                <a:ea typeface="华文楷体" panose="02010600040101010101" pitchFamily="2" charset="-122"/>
              </a:rPr>
              <a:t>P(d/T)</a:t>
            </a:r>
            <a:r>
              <a:rPr lang="zh-CN" altLang="en-US" sz="1400" b="1" dirty="0">
                <a:latin typeface="华文楷体" panose="02010600040101010101" pitchFamily="2" charset="-122"/>
                <a:ea typeface="华文楷体" panose="02010600040101010101" pitchFamily="2" charset="-122"/>
              </a:rPr>
              <a:t>来判断两者关系。</a:t>
            </a:r>
            <a:endParaRPr lang="en-US" altLang="zh-CN" sz="1400" b="1" dirty="0">
              <a:latin typeface="华文楷体" panose="02010600040101010101" pitchFamily="2" charset="-122"/>
              <a:ea typeface="华文楷体" panose="02010600040101010101" pitchFamily="2" charset="-122"/>
            </a:endParaRPr>
          </a:p>
          <a:p>
            <a:pPr>
              <a:lnSpc>
                <a:spcPct val="150000"/>
              </a:lnSpc>
              <a:buClr>
                <a:srgbClr val="E36C09"/>
              </a:buClr>
            </a:pPr>
            <a:endParaRPr lang="zh-CN" altLang="en-US" sz="1200" dirty="0">
              <a:solidFill>
                <a:srgbClr val="000000"/>
              </a:solidFill>
              <a:latin typeface="Calibri" pitchFamily="34" charset="0"/>
              <a:sym typeface="宋体" pitchFamily="2" charset="-122"/>
            </a:endParaRPr>
          </a:p>
        </p:txBody>
      </p:sp>
      <p:sp>
        <p:nvSpPr>
          <p:cNvPr id="15376" name="矩形 13"/>
          <p:cNvSpPr>
            <a:spLocks noChangeArrowheads="1"/>
          </p:cNvSpPr>
          <p:nvPr/>
        </p:nvSpPr>
        <p:spPr bwMode="auto">
          <a:xfrm>
            <a:off x="418160" y="1249578"/>
            <a:ext cx="2020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2000" b="1" dirty="0">
                <a:latin typeface="华文楷体" panose="02010600040101010101" pitchFamily="2" charset="-122"/>
                <a:ea typeface="华文楷体" panose="02010600040101010101" pitchFamily="2" charset="-122"/>
                <a:sym typeface="Calibri" pitchFamily="34" charset="0"/>
              </a:rPr>
              <a:t>话题发现与跟踪</a:t>
            </a:r>
            <a:endParaRPr lang="zh-CN" altLang="en-US" sz="2000" b="1" dirty="0">
              <a:latin typeface="华文楷体" panose="02010600040101010101" pitchFamily="2" charset="-122"/>
              <a:ea typeface="华文楷体" panose="02010600040101010101" pitchFamily="2" charset="-122"/>
              <a:sym typeface="宋体" pitchFamily="2" charset="-122"/>
            </a:endParaRPr>
          </a:p>
        </p:txBody>
      </p:sp>
      <p:sp>
        <p:nvSpPr>
          <p:cNvPr id="15377" name="TextBox 14"/>
          <p:cNvSpPr>
            <a:spLocks noChangeArrowheads="1"/>
          </p:cNvSpPr>
          <p:nvPr/>
        </p:nvSpPr>
        <p:spPr bwMode="auto">
          <a:xfrm>
            <a:off x="3131900" y="1956059"/>
            <a:ext cx="2625135" cy="232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buClr>
                <a:srgbClr val="E36C09"/>
              </a:buClr>
            </a:pPr>
            <a:r>
              <a:rPr lang="zh-CN" altLang="en-US" sz="1400" b="1" dirty="0">
                <a:solidFill>
                  <a:srgbClr val="000000"/>
                </a:solidFill>
                <a:latin typeface="华文楷体" panose="02010600040101010101" pitchFamily="2" charset="-122"/>
                <a:ea typeface="华文楷体" panose="02010600040101010101" pitchFamily="2" charset="-122"/>
                <a:sym typeface="Calibri" pitchFamily="34" charset="0"/>
              </a:rPr>
              <a:t>客观性分类：按照类型和风格的不同区分为主观和客观两类。</a:t>
            </a:r>
            <a:endParaRPr lang="en-US" altLang="zh-CN" sz="1400" b="1" dirty="0">
              <a:solidFill>
                <a:srgbClr val="000000"/>
              </a:solidFill>
              <a:latin typeface="华文楷体" panose="02010600040101010101" pitchFamily="2" charset="-122"/>
              <a:ea typeface="华文楷体" panose="02010600040101010101" pitchFamily="2" charset="-122"/>
              <a:sym typeface="Calibri" pitchFamily="34" charset="0"/>
            </a:endParaRPr>
          </a:p>
          <a:p>
            <a:pPr>
              <a:lnSpc>
                <a:spcPct val="150000"/>
              </a:lnSpc>
              <a:buClr>
                <a:srgbClr val="E36C09"/>
              </a:buClr>
            </a:pPr>
            <a:r>
              <a:rPr lang="zh-CN" altLang="en-US" sz="1400" b="1" dirty="0">
                <a:solidFill>
                  <a:srgbClr val="000000"/>
                </a:solidFill>
                <a:latin typeface="华文楷体" panose="02010600040101010101" pitchFamily="2" charset="-122"/>
                <a:ea typeface="华文楷体" panose="02010600040101010101" pitchFamily="2" charset="-122"/>
                <a:sym typeface="宋体" pitchFamily="2" charset="-122"/>
              </a:rPr>
              <a:t>词的极性判别：通过分析带有语气词的特征来判断词的极性。</a:t>
            </a:r>
            <a:endParaRPr lang="en-US" altLang="zh-CN" sz="1400" b="1" dirty="0">
              <a:solidFill>
                <a:srgbClr val="000000"/>
              </a:solidFill>
              <a:latin typeface="华文楷体" panose="02010600040101010101" pitchFamily="2" charset="-122"/>
              <a:ea typeface="华文楷体" panose="02010600040101010101" pitchFamily="2" charset="-122"/>
              <a:sym typeface="宋体" pitchFamily="2" charset="-122"/>
            </a:endParaRPr>
          </a:p>
          <a:p>
            <a:pPr>
              <a:lnSpc>
                <a:spcPct val="150000"/>
              </a:lnSpc>
              <a:buClr>
                <a:srgbClr val="E36C09"/>
              </a:buClr>
            </a:pPr>
            <a:r>
              <a:rPr lang="zh-CN" altLang="en-US" sz="1400" b="1" dirty="0">
                <a:solidFill>
                  <a:srgbClr val="000000"/>
                </a:solidFill>
                <a:latin typeface="华文楷体" panose="02010600040101010101" pitchFamily="2" charset="-122"/>
                <a:ea typeface="华文楷体" panose="02010600040101010101" pitchFamily="2" charset="-122"/>
                <a:sym typeface="宋体" pitchFamily="2" charset="-122"/>
              </a:rPr>
              <a:t>基于机器学习的方法：接利用传统的机器学习方法来训练语气分类器。</a:t>
            </a:r>
          </a:p>
        </p:txBody>
      </p:sp>
      <p:sp>
        <p:nvSpPr>
          <p:cNvPr id="15378" name="矩形 15"/>
          <p:cNvSpPr>
            <a:spLocks noChangeArrowheads="1"/>
          </p:cNvSpPr>
          <p:nvPr/>
        </p:nvSpPr>
        <p:spPr bwMode="auto">
          <a:xfrm>
            <a:off x="3347915" y="1249578"/>
            <a:ext cx="202247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2000" b="1" dirty="0">
                <a:latin typeface="华文楷体" panose="02010600040101010101" pitchFamily="2" charset="-122"/>
                <a:ea typeface="华文楷体" panose="02010600040101010101" pitchFamily="2" charset="-122"/>
                <a:sym typeface="Calibri" pitchFamily="34" charset="0"/>
              </a:rPr>
              <a:t>网络文本的</a:t>
            </a:r>
            <a:endParaRPr lang="en-US" altLang="zh-CN" sz="2000" b="1" dirty="0">
              <a:latin typeface="华文楷体" panose="02010600040101010101" pitchFamily="2" charset="-122"/>
              <a:ea typeface="华文楷体" panose="02010600040101010101" pitchFamily="2" charset="-122"/>
              <a:sym typeface="Calibri" pitchFamily="34" charset="0"/>
            </a:endParaRPr>
          </a:p>
          <a:p>
            <a:pPr algn="ctr"/>
            <a:r>
              <a:rPr lang="zh-CN" altLang="en-US" sz="2000" b="1" dirty="0">
                <a:latin typeface="华文楷体" panose="02010600040101010101" pitchFamily="2" charset="-122"/>
                <a:ea typeface="华文楷体" panose="02010600040101010101" pitchFamily="2" charset="-122"/>
                <a:sym typeface="Calibri" pitchFamily="34" charset="0"/>
              </a:rPr>
              <a:t>倾向性分析</a:t>
            </a:r>
            <a:endParaRPr lang="zh-CN" altLang="en-US" b="1" dirty="0">
              <a:latin typeface="华文楷体" panose="02010600040101010101" pitchFamily="2" charset="-122"/>
              <a:ea typeface="华文楷体" panose="02010600040101010101" pitchFamily="2" charset="-122"/>
              <a:sym typeface="宋体" pitchFamily="2" charset="-122"/>
            </a:endParaRPr>
          </a:p>
        </p:txBody>
      </p:sp>
      <p:sp>
        <p:nvSpPr>
          <p:cNvPr id="15379" name="TextBox 16"/>
          <p:cNvSpPr>
            <a:spLocks noChangeArrowheads="1"/>
          </p:cNvSpPr>
          <p:nvPr/>
        </p:nvSpPr>
        <p:spPr bwMode="auto">
          <a:xfrm>
            <a:off x="5983903" y="1574213"/>
            <a:ext cx="3230215" cy="264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buClr>
                <a:srgbClr val="E36C09"/>
              </a:buClr>
            </a:pPr>
            <a:r>
              <a:rPr lang="zh-CN" altLang="en-US" sz="1400" b="1" dirty="0">
                <a:solidFill>
                  <a:srgbClr val="000000"/>
                </a:solidFill>
                <a:latin typeface="华文楷体" panose="02010600040101010101" pitchFamily="2" charset="-122"/>
                <a:ea typeface="华文楷体" panose="02010600040101010101" pitchFamily="2" charset="-122"/>
                <a:sym typeface="Calibri" pitchFamily="34" charset="0"/>
              </a:rPr>
              <a:t>文档过滤模型：从文档内容过滤的角度提取动态信息以生成文摘。</a:t>
            </a:r>
            <a:endParaRPr lang="en-US" altLang="zh-CN" sz="1400" b="1" dirty="0">
              <a:solidFill>
                <a:srgbClr val="000000"/>
              </a:solidFill>
              <a:latin typeface="华文楷体" panose="02010600040101010101" pitchFamily="2" charset="-122"/>
              <a:ea typeface="华文楷体" panose="02010600040101010101" pitchFamily="2" charset="-122"/>
              <a:sym typeface="Calibri" pitchFamily="34" charset="0"/>
            </a:endParaRPr>
          </a:p>
          <a:p>
            <a:pPr>
              <a:lnSpc>
                <a:spcPct val="150000"/>
              </a:lnSpc>
              <a:buClr>
                <a:srgbClr val="E36C09"/>
              </a:buClr>
            </a:pPr>
            <a:r>
              <a:rPr lang="zh-CN" altLang="en-US" sz="1400" b="1" dirty="0">
                <a:solidFill>
                  <a:srgbClr val="000000"/>
                </a:solidFill>
                <a:latin typeface="华文楷体" panose="02010600040101010101" pitchFamily="2" charset="-122"/>
                <a:ea typeface="华文楷体" panose="02010600040101010101" pitchFamily="2" charset="-122"/>
                <a:sym typeface="Calibri" pitchFamily="34" charset="0"/>
              </a:rPr>
              <a:t>文摘过滤模型：利用静态文摘方法对当前信息生成候选文摘，再从候选文摘中过滤重叠内容，得到所需的动态文摘。</a:t>
            </a:r>
            <a:endParaRPr lang="en-US" altLang="zh-CN" sz="1400" b="1" dirty="0">
              <a:solidFill>
                <a:srgbClr val="000000"/>
              </a:solidFill>
              <a:latin typeface="华文楷体" panose="02010600040101010101" pitchFamily="2" charset="-122"/>
              <a:ea typeface="华文楷体" panose="02010600040101010101" pitchFamily="2" charset="-122"/>
              <a:sym typeface="Calibri" pitchFamily="34" charset="0"/>
            </a:endParaRPr>
          </a:p>
          <a:p>
            <a:pPr>
              <a:lnSpc>
                <a:spcPct val="150000"/>
              </a:lnSpc>
              <a:buClr>
                <a:srgbClr val="E36C09"/>
              </a:buClr>
            </a:pPr>
            <a:r>
              <a:rPr lang="zh-CN" altLang="en-US" sz="1400" b="1" dirty="0">
                <a:solidFill>
                  <a:srgbClr val="000000"/>
                </a:solidFill>
                <a:latin typeface="华文楷体" panose="02010600040101010101" pitchFamily="2" charset="-122"/>
                <a:ea typeface="华文楷体" panose="02010600040101010101" pitchFamily="2" charset="-122"/>
                <a:sym typeface="Calibri" pitchFamily="34" charset="0"/>
              </a:rPr>
              <a:t>合并过滤模型：对历史信息和当前信息合并的全文档空间生成文摘，再进行历史信息的过滤，从而生成动态文摘。</a:t>
            </a:r>
            <a:endParaRPr lang="zh-CN" altLang="en-US" sz="1400" b="1" dirty="0">
              <a:solidFill>
                <a:srgbClr val="000000"/>
              </a:solidFill>
              <a:latin typeface="华文楷体" panose="02010600040101010101" pitchFamily="2" charset="-122"/>
              <a:ea typeface="华文楷体" panose="02010600040101010101" pitchFamily="2" charset="-122"/>
              <a:sym typeface="宋体" pitchFamily="2" charset="-122"/>
            </a:endParaRPr>
          </a:p>
        </p:txBody>
      </p:sp>
      <p:sp>
        <p:nvSpPr>
          <p:cNvPr id="15380" name="矩形 17"/>
          <p:cNvSpPr>
            <a:spLocks noChangeArrowheads="1"/>
          </p:cNvSpPr>
          <p:nvPr/>
        </p:nvSpPr>
        <p:spPr bwMode="auto">
          <a:xfrm>
            <a:off x="6534150" y="1249578"/>
            <a:ext cx="20224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2000" b="1" dirty="0">
                <a:latin typeface="华文楷体" panose="02010600040101010101" pitchFamily="2" charset="-122"/>
                <a:ea typeface="华文楷体" panose="02010600040101010101" pitchFamily="2" charset="-122"/>
                <a:sym typeface="Calibri" pitchFamily="34" charset="0"/>
              </a:rPr>
              <a:t>多文档自动文摘</a:t>
            </a:r>
            <a:endParaRPr lang="zh-CN" altLang="en-US" sz="2000" b="1" dirty="0">
              <a:latin typeface="华文楷体" panose="02010600040101010101" pitchFamily="2" charset="-122"/>
              <a:ea typeface="华文楷体" panose="02010600040101010101" pitchFamily="2" charset="-122"/>
              <a:sym typeface="宋体" pitchFamily="2" charset="-122"/>
            </a:endParaRPr>
          </a:p>
        </p:txBody>
      </p:sp>
      <p:sp>
        <p:nvSpPr>
          <p:cNvPr id="15382" name="直接连接符 20"/>
          <p:cNvSpPr>
            <a:spLocks noChangeShapeType="1"/>
          </p:cNvSpPr>
          <p:nvPr/>
        </p:nvSpPr>
        <p:spPr bwMode="auto">
          <a:xfrm flipV="1">
            <a:off x="2915885" y="1619464"/>
            <a:ext cx="0" cy="2247686"/>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3" name="直接连接符 21"/>
          <p:cNvSpPr>
            <a:spLocks noChangeShapeType="1"/>
          </p:cNvSpPr>
          <p:nvPr/>
        </p:nvSpPr>
        <p:spPr bwMode="auto">
          <a:xfrm flipH="1" flipV="1">
            <a:off x="5868090" y="1619462"/>
            <a:ext cx="4759" cy="2247687"/>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4" name="矩形 23"/>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华文楷体" panose="02010600040101010101" pitchFamily="2" charset="-122"/>
                <a:ea typeface="华文楷体" panose="02010600040101010101" pitchFamily="2" charset="-122"/>
                <a:sym typeface="Calibri" pitchFamily="34" charset="0"/>
              </a:rPr>
              <a:t>研究现状</a:t>
            </a:r>
            <a:endParaRPr lang="zh-CN" altLang="en-US" sz="2800" b="1" dirty="0">
              <a:solidFill>
                <a:schemeClr val="bg1"/>
              </a:solidFill>
              <a:latin typeface="华文楷体" panose="02010600040101010101" pitchFamily="2" charset="-122"/>
              <a:ea typeface="华文楷体" panose="02010600040101010101" pitchFamily="2" charset="-122"/>
              <a:sym typeface="宋体" pitchFamily="2" charset="-122"/>
            </a:endParaRPr>
          </a:p>
        </p:txBody>
      </p:sp>
    </p:spTree>
    <p:extLst>
      <p:ext uri="{BB962C8B-B14F-4D97-AF65-F5344CB8AC3E}">
        <p14:creationId xmlns:p14="http://schemas.microsoft.com/office/powerpoint/2010/main" val="1439788110"/>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384"/>
                                        </p:tgtEl>
                                        <p:attrNameLst>
                                          <p:attrName>style.visibility</p:attrName>
                                        </p:attrNameLst>
                                      </p:cBhvr>
                                      <p:to>
                                        <p:strVal val="visible"/>
                                      </p:to>
                                    </p:set>
                                    <p:anim calcmode="lin" valueType="num">
                                      <p:cBhvr>
                                        <p:cTn id="7" dur="750" fill="hold"/>
                                        <p:tgtEl>
                                          <p:spTgt spid="15384"/>
                                        </p:tgtEl>
                                        <p:attrNameLst>
                                          <p:attrName>ppt_x</p:attrName>
                                        </p:attrNameLst>
                                      </p:cBhvr>
                                      <p:tavLst>
                                        <p:tav tm="0">
                                          <p:val>
                                            <p:strVal val="0-#ppt_w/2"/>
                                          </p:val>
                                        </p:tav>
                                        <p:tav tm="100000">
                                          <p:val>
                                            <p:strVal val="#ppt_x"/>
                                          </p:val>
                                        </p:tav>
                                      </p:tavLst>
                                    </p:anim>
                                    <p:anim calcmode="lin" valueType="num">
                                      <p:cBhvr>
                                        <p:cTn id="8" dur="750" fill="hold"/>
                                        <p:tgtEl>
                                          <p:spTgt spid="15384"/>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15370"/>
                                        </p:tgtEl>
                                        <p:attrNameLst>
                                          <p:attrName>style.visibility</p:attrName>
                                        </p:attrNameLst>
                                      </p:cBhvr>
                                      <p:to>
                                        <p:strVal val="visible"/>
                                      </p:to>
                                    </p:set>
                                    <p:animEffect>
                                      <p:cBhvr>
                                        <p:cTn id="12" dur="500"/>
                                        <p:tgtEl>
                                          <p:spTgt spid="15370"/>
                                        </p:tgtEl>
                                      </p:cBhvr>
                                    </p:animEffect>
                                  </p:childTnLst>
                                </p:cTn>
                              </p:par>
                            </p:childTnLst>
                          </p:cTn>
                        </p:par>
                        <p:par>
                          <p:cTn id="13" fill="hold" nodeType="afterGroup">
                            <p:stCondLst>
                              <p:cond delay="1250"/>
                            </p:stCondLst>
                            <p:childTnLst>
                              <p:par>
                                <p:cTn id="14" presetID="9" presetClass="entr" presetSubtype="0" fill="hold" grpId="0" nodeType="afterEffect">
                                  <p:stCondLst>
                                    <p:cond delay="0"/>
                                  </p:stCondLst>
                                  <p:childTnLst>
                                    <p:set>
                                      <p:cBhvr>
                                        <p:cTn id="15" dur="1" fill="hold">
                                          <p:stCondLst>
                                            <p:cond delay="0"/>
                                          </p:stCondLst>
                                        </p:cTn>
                                        <p:tgtEl>
                                          <p:spTgt spid="15376"/>
                                        </p:tgtEl>
                                        <p:attrNameLst>
                                          <p:attrName>style.visibility</p:attrName>
                                        </p:attrNameLst>
                                      </p:cBhvr>
                                      <p:to>
                                        <p:strVal val="visible"/>
                                      </p:to>
                                    </p:set>
                                    <p:animEffect>
                                      <p:cBhvr>
                                        <p:cTn id="16" dur="500"/>
                                        <p:tgtEl>
                                          <p:spTgt spid="15376"/>
                                        </p:tgtEl>
                                      </p:cBhvr>
                                    </p:animEffect>
                                  </p:childTnLst>
                                </p:cTn>
                              </p:par>
                            </p:childTnLst>
                          </p:cTn>
                        </p:par>
                        <p:par>
                          <p:cTn id="17" fill="hold" nodeType="afterGroup">
                            <p:stCondLst>
                              <p:cond delay="1750"/>
                            </p:stCondLst>
                            <p:childTnLst>
                              <p:par>
                                <p:cTn id="18" presetID="9" presetClass="entr" presetSubtype="0" fill="hold" grpId="0" nodeType="afterEffect">
                                  <p:stCondLst>
                                    <p:cond delay="0"/>
                                  </p:stCondLst>
                                  <p:childTnLst>
                                    <p:set>
                                      <p:cBhvr>
                                        <p:cTn id="19" dur="1" fill="hold">
                                          <p:stCondLst>
                                            <p:cond delay="0"/>
                                          </p:stCondLst>
                                        </p:cTn>
                                        <p:tgtEl>
                                          <p:spTgt spid="15375"/>
                                        </p:tgtEl>
                                        <p:attrNameLst>
                                          <p:attrName>style.visibility</p:attrName>
                                        </p:attrNameLst>
                                      </p:cBhvr>
                                      <p:to>
                                        <p:strVal val="visible"/>
                                      </p:to>
                                    </p:set>
                                    <p:animEffect>
                                      <p:cBhvr>
                                        <p:cTn id="20" dur="500"/>
                                        <p:tgtEl>
                                          <p:spTgt spid="1537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382"/>
                                        </p:tgtEl>
                                        <p:attrNameLst>
                                          <p:attrName>style.visibility</p:attrName>
                                        </p:attrNameLst>
                                      </p:cBhvr>
                                      <p:to>
                                        <p:strVal val="visible"/>
                                      </p:to>
                                    </p:set>
                                    <p:animEffect>
                                      <p:cBhvr>
                                        <p:cTn id="23" dur="500"/>
                                        <p:tgtEl>
                                          <p:spTgt spid="15382"/>
                                        </p:tgtEl>
                                      </p:cBhvr>
                                    </p:animEffect>
                                  </p:childTnLst>
                                </p:cTn>
                              </p:par>
                            </p:childTnLst>
                          </p:cTn>
                        </p:par>
                        <p:par>
                          <p:cTn id="24" fill="hold" nodeType="afterGroup">
                            <p:stCondLst>
                              <p:cond delay="2250"/>
                            </p:stCondLst>
                            <p:childTnLst>
                              <p:par>
                                <p:cTn id="25" presetID="10" presetClass="entr" presetSubtype="0" fill="hold" grpId="0" nodeType="afterEffect">
                                  <p:stCondLst>
                                    <p:cond delay="0"/>
                                  </p:stCondLst>
                                  <p:childTnLst>
                                    <p:set>
                                      <p:cBhvr>
                                        <p:cTn id="26" dur="1" fill="hold">
                                          <p:stCondLst>
                                            <p:cond delay="0"/>
                                          </p:stCondLst>
                                        </p:cTn>
                                        <p:tgtEl>
                                          <p:spTgt spid="15371"/>
                                        </p:tgtEl>
                                        <p:attrNameLst>
                                          <p:attrName>style.visibility</p:attrName>
                                        </p:attrNameLst>
                                      </p:cBhvr>
                                      <p:to>
                                        <p:strVal val="visible"/>
                                      </p:to>
                                    </p:set>
                                    <p:animEffect>
                                      <p:cBhvr>
                                        <p:cTn id="27" dur="500"/>
                                        <p:tgtEl>
                                          <p:spTgt spid="15371"/>
                                        </p:tgtEl>
                                      </p:cBhvr>
                                    </p:animEffect>
                                  </p:childTnLst>
                                </p:cTn>
                              </p:par>
                            </p:childTnLst>
                          </p:cTn>
                        </p:par>
                        <p:par>
                          <p:cTn id="28" fill="hold" nodeType="afterGroup">
                            <p:stCondLst>
                              <p:cond delay="2750"/>
                            </p:stCondLst>
                            <p:childTnLst>
                              <p:par>
                                <p:cTn id="29" presetID="9" presetClass="entr" presetSubtype="0" fill="hold" grpId="0" nodeType="afterEffect">
                                  <p:stCondLst>
                                    <p:cond delay="0"/>
                                  </p:stCondLst>
                                  <p:childTnLst>
                                    <p:set>
                                      <p:cBhvr>
                                        <p:cTn id="30" dur="1" fill="hold">
                                          <p:stCondLst>
                                            <p:cond delay="0"/>
                                          </p:stCondLst>
                                        </p:cTn>
                                        <p:tgtEl>
                                          <p:spTgt spid="15378"/>
                                        </p:tgtEl>
                                        <p:attrNameLst>
                                          <p:attrName>style.visibility</p:attrName>
                                        </p:attrNameLst>
                                      </p:cBhvr>
                                      <p:to>
                                        <p:strVal val="visible"/>
                                      </p:to>
                                    </p:set>
                                    <p:animEffect>
                                      <p:cBhvr>
                                        <p:cTn id="31" dur="500"/>
                                        <p:tgtEl>
                                          <p:spTgt spid="15378"/>
                                        </p:tgtEl>
                                      </p:cBhvr>
                                    </p:animEffect>
                                  </p:childTnLst>
                                </p:cTn>
                              </p:par>
                            </p:childTnLst>
                          </p:cTn>
                        </p:par>
                        <p:par>
                          <p:cTn id="32" fill="hold" nodeType="afterGroup">
                            <p:stCondLst>
                              <p:cond delay="3250"/>
                            </p:stCondLst>
                            <p:childTnLst>
                              <p:par>
                                <p:cTn id="33" presetID="9" presetClass="entr" presetSubtype="0" fill="hold" grpId="0" nodeType="afterEffect">
                                  <p:stCondLst>
                                    <p:cond delay="0"/>
                                  </p:stCondLst>
                                  <p:childTnLst>
                                    <p:set>
                                      <p:cBhvr>
                                        <p:cTn id="34" dur="1" fill="hold">
                                          <p:stCondLst>
                                            <p:cond delay="0"/>
                                          </p:stCondLst>
                                        </p:cTn>
                                        <p:tgtEl>
                                          <p:spTgt spid="15377"/>
                                        </p:tgtEl>
                                        <p:attrNameLst>
                                          <p:attrName>style.visibility</p:attrName>
                                        </p:attrNameLst>
                                      </p:cBhvr>
                                      <p:to>
                                        <p:strVal val="visible"/>
                                      </p:to>
                                    </p:set>
                                    <p:animEffect>
                                      <p:cBhvr>
                                        <p:cTn id="35" dur="500"/>
                                        <p:tgtEl>
                                          <p:spTgt spid="1537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383"/>
                                        </p:tgtEl>
                                        <p:attrNameLst>
                                          <p:attrName>style.visibility</p:attrName>
                                        </p:attrNameLst>
                                      </p:cBhvr>
                                      <p:to>
                                        <p:strVal val="visible"/>
                                      </p:to>
                                    </p:set>
                                    <p:animEffect>
                                      <p:cBhvr>
                                        <p:cTn id="38" dur="500"/>
                                        <p:tgtEl>
                                          <p:spTgt spid="15383"/>
                                        </p:tgtEl>
                                      </p:cBhvr>
                                    </p:animEffect>
                                  </p:childTnLst>
                                </p:cTn>
                              </p:par>
                            </p:childTnLst>
                          </p:cTn>
                        </p:par>
                        <p:par>
                          <p:cTn id="39" fill="hold" nodeType="afterGroup">
                            <p:stCondLst>
                              <p:cond delay="3750"/>
                            </p:stCondLst>
                            <p:childTnLst>
                              <p:par>
                                <p:cTn id="40" presetID="10" presetClass="entr" presetSubtype="0" fill="hold" grpId="0" nodeType="afterEffect">
                                  <p:stCondLst>
                                    <p:cond delay="0"/>
                                  </p:stCondLst>
                                  <p:childTnLst>
                                    <p:set>
                                      <p:cBhvr>
                                        <p:cTn id="41" dur="1" fill="hold">
                                          <p:stCondLst>
                                            <p:cond delay="0"/>
                                          </p:stCondLst>
                                        </p:cTn>
                                        <p:tgtEl>
                                          <p:spTgt spid="15372"/>
                                        </p:tgtEl>
                                        <p:attrNameLst>
                                          <p:attrName>style.visibility</p:attrName>
                                        </p:attrNameLst>
                                      </p:cBhvr>
                                      <p:to>
                                        <p:strVal val="visible"/>
                                      </p:to>
                                    </p:set>
                                    <p:animEffect>
                                      <p:cBhvr>
                                        <p:cTn id="42" dur="500"/>
                                        <p:tgtEl>
                                          <p:spTgt spid="15372"/>
                                        </p:tgtEl>
                                      </p:cBhvr>
                                    </p:animEffect>
                                  </p:childTnLst>
                                </p:cTn>
                              </p:par>
                            </p:childTnLst>
                          </p:cTn>
                        </p:par>
                        <p:par>
                          <p:cTn id="43" fill="hold" nodeType="afterGroup">
                            <p:stCondLst>
                              <p:cond delay="4250"/>
                            </p:stCondLst>
                            <p:childTnLst>
                              <p:par>
                                <p:cTn id="44" presetID="9" presetClass="entr" presetSubtype="0" fill="hold" grpId="0" nodeType="afterEffect">
                                  <p:stCondLst>
                                    <p:cond delay="0"/>
                                  </p:stCondLst>
                                  <p:childTnLst>
                                    <p:set>
                                      <p:cBhvr>
                                        <p:cTn id="45" dur="1" fill="hold">
                                          <p:stCondLst>
                                            <p:cond delay="0"/>
                                          </p:stCondLst>
                                        </p:cTn>
                                        <p:tgtEl>
                                          <p:spTgt spid="15380"/>
                                        </p:tgtEl>
                                        <p:attrNameLst>
                                          <p:attrName>style.visibility</p:attrName>
                                        </p:attrNameLst>
                                      </p:cBhvr>
                                      <p:to>
                                        <p:strVal val="visible"/>
                                      </p:to>
                                    </p:set>
                                    <p:animEffect>
                                      <p:cBhvr>
                                        <p:cTn id="46" dur="500"/>
                                        <p:tgtEl>
                                          <p:spTgt spid="15380"/>
                                        </p:tgtEl>
                                      </p:cBhvr>
                                    </p:animEffect>
                                  </p:childTnLst>
                                </p:cTn>
                              </p:par>
                            </p:childTnLst>
                          </p:cTn>
                        </p:par>
                        <p:par>
                          <p:cTn id="47" fill="hold" nodeType="afterGroup">
                            <p:stCondLst>
                              <p:cond delay="4750"/>
                            </p:stCondLst>
                            <p:childTnLst>
                              <p:par>
                                <p:cTn id="48" presetID="9" presetClass="entr" presetSubtype="0" fill="hold" grpId="0" nodeType="afterEffect">
                                  <p:stCondLst>
                                    <p:cond delay="0"/>
                                  </p:stCondLst>
                                  <p:childTnLst>
                                    <p:set>
                                      <p:cBhvr>
                                        <p:cTn id="49" dur="1" fill="hold">
                                          <p:stCondLst>
                                            <p:cond delay="0"/>
                                          </p:stCondLst>
                                        </p:cTn>
                                        <p:tgtEl>
                                          <p:spTgt spid="15379"/>
                                        </p:tgtEl>
                                        <p:attrNameLst>
                                          <p:attrName>style.visibility</p:attrName>
                                        </p:attrNameLst>
                                      </p:cBhvr>
                                      <p:to>
                                        <p:strVal val="visible"/>
                                      </p:to>
                                    </p:set>
                                    <p:animEffect>
                                      <p:cBhvr>
                                        <p:cTn id="50" dur="500"/>
                                        <p:tgtEl>
                                          <p:spTgt spid="153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70" grpId="0" bldLvl="0" animBg="1" autoUpdateAnimBg="0"/>
      <p:bldP spid="15371" grpId="0" bldLvl="0" animBg="1" autoUpdateAnimBg="0"/>
      <p:bldP spid="15372" grpId="0" bldLvl="0" animBg="1" autoUpdateAnimBg="0"/>
      <p:bldP spid="15375" grpId="0" bldLvl="0" autoUpdateAnimBg="0"/>
      <p:bldP spid="15376" grpId="0" bldLvl="0" autoUpdateAnimBg="0"/>
      <p:bldP spid="15377" grpId="0" bldLvl="0" autoUpdateAnimBg="0"/>
      <p:bldP spid="15378" grpId="0" bldLvl="0" autoUpdateAnimBg="0"/>
      <p:bldP spid="15379" grpId="0" bldLvl="0" autoUpdateAnimBg="0"/>
      <p:bldP spid="15380" grpId="0" bldLvl="0" autoUpdateAnimBg="0"/>
      <p:bldP spid="15382" grpId="0" animBg="1"/>
      <p:bldP spid="15383" grpId="0" animBg="1"/>
      <p:bldP spid="15384" grpId="0" bldLvl="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矩形 6"/>
          <p:cNvSpPr>
            <a:spLocks noChangeArrowheads="1"/>
          </p:cNvSpPr>
          <p:nvPr/>
        </p:nvSpPr>
        <p:spPr bwMode="auto">
          <a:xfrm>
            <a:off x="-153299" y="627062"/>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5603"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zh-CN" sz="2800" b="1">
              <a:solidFill>
                <a:schemeClr val="bg1"/>
              </a:solidFill>
              <a:latin typeface="Calibri" pitchFamily="34" charset="0"/>
              <a:sym typeface="宋体" pitchFamily="2" charset="-122"/>
            </a:endParaRPr>
          </a:p>
        </p:txBody>
      </p:sp>
      <p:sp>
        <p:nvSpPr>
          <p:cNvPr id="15370" name="等腰三角形 7"/>
          <p:cNvSpPr>
            <a:spLocks noChangeArrowheads="1"/>
          </p:cNvSpPr>
          <p:nvPr/>
        </p:nvSpPr>
        <p:spPr bwMode="auto">
          <a:xfrm flipV="1">
            <a:off x="1275410" y="9876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1" name="等腰三角形 8"/>
          <p:cNvSpPr>
            <a:spLocks noChangeArrowheads="1"/>
          </p:cNvSpPr>
          <p:nvPr/>
        </p:nvSpPr>
        <p:spPr bwMode="auto">
          <a:xfrm flipV="1">
            <a:off x="4206753" y="987640"/>
            <a:ext cx="303212"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2" name="等腰三角形 9"/>
          <p:cNvSpPr>
            <a:spLocks noChangeArrowheads="1"/>
          </p:cNvSpPr>
          <p:nvPr/>
        </p:nvSpPr>
        <p:spPr bwMode="auto">
          <a:xfrm flipV="1">
            <a:off x="7392988" y="987640"/>
            <a:ext cx="304800" cy="261938"/>
          </a:xfrm>
          <a:prstGeom prst="triangle">
            <a:avLst>
              <a:gd name="adj" fmla="val 50000"/>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5375" name="TextBox 12"/>
          <p:cNvSpPr>
            <a:spLocks noChangeArrowheads="1"/>
          </p:cNvSpPr>
          <p:nvPr/>
        </p:nvSpPr>
        <p:spPr bwMode="auto">
          <a:xfrm>
            <a:off x="323704" y="1635222"/>
            <a:ext cx="2512545" cy="264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buClr>
                <a:srgbClr val="E36C09"/>
              </a:buClr>
            </a:pPr>
            <a:r>
              <a:rPr lang="zh-CN" altLang="en-US" sz="1400" b="1" dirty="0" smtClean="0">
                <a:latin typeface="华文楷体" panose="02010600040101010101" pitchFamily="2" charset="-122"/>
                <a:ea typeface="华文楷体" panose="02010600040101010101" pitchFamily="2" charset="-122"/>
              </a:rPr>
              <a:t>对网络数据采集主要采用爬虫技术，为了提高爬虫的处理速度，可使用多线程爬虫或者分布式爬虫。</a:t>
            </a:r>
            <a:endParaRPr lang="en-US" altLang="zh-CN" sz="1400" b="1" dirty="0" smtClean="0">
              <a:latin typeface="华文楷体" panose="02010600040101010101" pitchFamily="2" charset="-122"/>
              <a:ea typeface="华文楷体" panose="02010600040101010101" pitchFamily="2" charset="-122"/>
            </a:endParaRPr>
          </a:p>
          <a:p>
            <a:pPr>
              <a:lnSpc>
                <a:spcPct val="150000"/>
              </a:lnSpc>
              <a:buClr>
                <a:srgbClr val="E36C09"/>
              </a:buClr>
            </a:pPr>
            <a:r>
              <a:rPr lang="zh-CN" altLang="en-US" sz="1400" b="1" dirty="0" smtClean="0">
                <a:latin typeface="华文楷体" panose="02010600040101010101" pitchFamily="2" charset="-122"/>
                <a:ea typeface="华文楷体" panose="02010600040101010101" pitchFamily="2" charset="-122"/>
              </a:rPr>
              <a:t>网页信息的提取，可以选择直接解析源码，也可以使用基于规则或者训练的网页内容自动识别技术。</a:t>
            </a:r>
            <a:endParaRPr lang="en-US" altLang="zh-CN" sz="1400" b="1" dirty="0" smtClean="0">
              <a:latin typeface="华文楷体" panose="02010600040101010101" pitchFamily="2" charset="-122"/>
              <a:ea typeface="华文楷体" panose="02010600040101010101" pitchFamily="2" charset="-122"/>
            </a:endParaRPr>
          </a:p>
        </p:txBody>
      </p:sp>
      <p:sp>
        <p:nvSpPr>
          <p:cNvPr id="15376" name="矩形 13"/>
          <p:cNvSpPr>
            <a:spLocks noChangeArrowheads="1"/>
          </p:cNvSpPr>
          <p:nvPr/>
        </p:nvSpPr>
        <p:spPr bwMode="auto">
          <a:xfrm>
            <a:off x="418160" y="1249578"/>
            <a:ext cx="20208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2000" b="1" dirty="0" smtClean="0">
                <a:latin typeface="华文楷体" panose="02010600040101010101" pitchFamily="2" charset="-122"/>
                <a:ea typeface="华文楷体" panose="02010600040101010101" pitchFamily="2" charset="-122"/>
                <a:sym typeface="宋体" pitchFamily="2" charset="-122"/>
              </a:rPr>
              <a:t>数据采集和提取</a:t>
            </a:r>
            <a:endParaRPr lang="zh-CN" altLang="en-US" sz="2000" b="1" dirty="0">
              <a:latin typeface="华文楷体" panose="02010600040101010101" pitchFamily="2" charset="-122"/>
              <a:ea typeface="华文楷体" panose="02010600040101010101" pitchFamily="2" charset="-122"/>
              <a:sym typeface="宋体" pitchFamily="2" charset="-122"/>
            </a:endParaRPr>
          </a:p>
        </p:txBody>
      </p:sp>
      <p:sp>
        <p:nvSpPr>
          <p:cNvPr id="15377" name="TextBox 14"/>
          <p:cNvSpPr>
            <a:spLocks noChangeArrowheads="1"/>
          </p:cNvSpPr>
          <p:nvPr/>
        </p:nvSpPr>
        <p:spPr bwMode="auto">
          <a:xfrm>
            <a:off x="3131901" y="1720406"/>
            <a:ext cx="2625135" cy="2354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buClr>
                <a:srgbClr val="E36C09"/>
              </a:buClr>
            </a:pP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数据处理的计算量大，可以采用分布式并行计算框架进行分析。</a:t>
            </a:r>
            <a:endParaRPr lang="en-US" altLang="zh-CN" sz="1400" b="1" dirty="0" smtClean="0">
              <a:solidFill>
                <a:srgbClr val="000000"/>
              </a:solidFill>
              <a:latin typeface="华文楷体" panose="02010600040101010101" pitchFamily="2" charset="-122"/>
              <a:ea typeface="华文楷体" panose="02010600040101010101" pitchFamily="2" charset="-122"/>
              <a:sym typeface="宋体" pitchFamily="2" charset="-122"/>
            </a:endParaRPr>
          </a:p>
          <a:p>
            <a:pPr>
              <a:lnSpc>
                <a:spcPct val="150000"/>
              </a:lnSpc>
              <a:buClr>
                <a:srgbClr val="E36C09"/>
              </a:buClr>
            </a:pP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目前比较流行的分布式作业框架有</a:t>
            </a:r>
            <a:r>
              <a:rPr lang="en-US" altLang="zh-CN" sz="1400" b="1" dirty="0" smtClean="0">
                <a:solidFill>
                  <a:srgbClr val="000000"/>
                </a:solidFill>
                <a:latin typeface="华文楷体" panose="02010600040101010101" pitchFamily="2" charset="-122"/>
                <a:ea typeface="华文楷体" panose="02010600040101010101" pitchFamily="2" charset="-122"/>
                <a:sym typeface="宋体" pitchFamily="2" charset="-122"/>
              </a:rPr>
              <a:t>Hadoop</a:t>
            </a: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a:t>
            </a:r>
            <a:r>
              <a:rPr lang="en-US" altLang="zh-CN" sz="1400" b="1" dirty="0" smtClean="0">
                <a:solidFill>
                  <a:srgbClr val="000000"/>
                </a:solidFill>
                <a:latin typeface="华文楷体" panose="02010600040101010101" pitchFamily="2" charset="-122"/>
                <a:ea typeface="华文楷体" panose="02010600040101010101" pitchFamily="2" charset="-122"/>
                <a:sym typeface="宋体" pitchFamily="2" charset="-122"/>
              </a:rPr>
              <a:t>Spark</a:t>
            </a: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等。其中</a:t>
            </a:r>
            <a:r>
              <a:rPr lang="en-US" altLang="zh-CN" sz="1400" b="1" dirty="0" smtClean="0">
                <a:solidFill>
                  <a:srgbClr val="000000"/>
                </a:solidFill>
                <a:latin typeface="华文楷体" panose="02010600040101010101" pitchFamily="2" charset="-122"/>
                <a:ea typeface="华文楷体" panose="02010600040101010101" pitchFamily="2" charset="-122"/>
                <a:sym typeface="宋体" pitchFamily="2" charset="-122"/>
              </a:rPr>
              <a:t>Hadoop</a:t>
            </a: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的分布式文件系统可以分布式存储文件内容。</a:t>
            </a:r>
            <a:endParaRPr lang="en-US" altLang="zh-CN" sz="1400" b="1" dirty="0" smtClean="0">
              <a:solidFill>
                <a:srgbClr val="000000"/>
              </a:solidFill>
              <a:latin typeface="华文楷体" panose="02010600040101010101" pitchFamily="2" charset="-122"/>
              <a:ea typeface="华文楷体" panose="02010600040101010101" pitchFamily="2" charset="-122"/>
              <a:sym typeface="宋体" pitchFamily="2" charset="-122"/>
            </a:endParaRPr>
          </a:p>
        </p:txBody>
      </p:sp>
      <p:sp>
        <p:nvSpPr>
          <p:cNvPr id="15378" name="矩形 15"/>
          <p:cNvSpPr>
            <a:spLocks noChangeArrowheads="1"/>
          </p:cNvSpPr>
          <p:nvPr/>
        </p:nvSpPr>
        <p:spPr bwMode="auto">
          <a:xfrm>
            <a:off x="3347915" y="1249578"/>
            <a:ext cx="20224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b="1" dirty="0" smtClean="0">
                <a:latin typeface="华文楷体" panose="02010600040101010101" pitchFamily="2" charset="-122"/>
                <a:ea typeface="华文楷体" panose="02010600040101010101" pitchFamily="2" charset="-122"/>
                <a:sym typeface="宋体" pitchFamily="2" charset="-122"/>
              </a:rPr>
              <a:t>分布式计算方法</a:t>
            </a:r>
            <a:endParaRPr lang="zh-CN" altLang="en-US" b="1" dirty="0">
              <a:latin typeface="华文楷体" panose="02010600040101010101" pitchFamily="2" charset="-122"/>
              <a:ea typeface="华文楷体" panose="02010600040101010101" pitchFamily="2" charset="-122"/>
              <a:sym typeface="宋体" pitchFamily="2" charset="-122"/>
            </a:endParaRPr>
          </a:p>
        </p:txBody>
      </p:sp>
      <p:sp>
        <p:nvSpPr>
          <p:cNvPr id="15379" name="TextBox 16"/>
          <p:cNvSpPr>
            <a:spLocks noChangeArrowheads="1"/>
          </p:cNvSpPr>
          <p:nvPr/>
        </p:nvSpPr>
        <p:spPr bwMode="auto">
          <a:xfrm>
            <a:off x="5983903" y="1652046"/>
            <a:ext cx="2908397" cy="2354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buClr>
                <a:srgbClr val="E36C09"/>
              </a:buClr>
            </a:pP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对于分析结果需要采用有效的数据结构和存储工具来提高响应速度，</a:t>
            </a:r>
            <a:r>
              <a:rPr lang="zh-CN" altLang="en-US" sz="1400" b="1" dirty="0">
                <a:solidFill>
                  <a:srgbClr val="000000"/>
                </a:solidFill>
                <a:latin typeface="华文楷体" panose="02010600040101010101" pitchFamily="2" charset="-122"/>
                <a:ea typeface="华文楷体" panose="02010600040101010101" pitchFamily="2" charset="-122"/>
                <a:sym typeface="宋体" pitchFamily="2" charset="-122"/>
              </a:rPr>
              <a:t>目前，比较流行的非关系型数据库有</a:t>
            </a:r>
            <a:r>
              <a:rPr lang="en-US" altLang="zh-CN" sz="1400" b="1" dirty="0">
                <a:solidFill>
                  <a:srgbClr val="000000"/>
                </a:solidFill>
                <a:latin typeface="华文楷体" panose="02010600040101010101" pitchFamily="2" charset="-122"/>
                <a:ea typeface="华文楷体" panose="02010600040101010101" pitchFamily="2" charset="-122"/>
                <a:sym typeface="宋体" pitchFamily="2" charset="-122"/>
              </a:rPr>
              <a:t>MongoDB</a:t>
            </a:r>
            <a:r>
              <a:rPr lang="zh-CN" altLang="en-US" sz="1400" b="1" dirty="0">
                <a:solidFill>
                  <a:srgbClr val="000000"/>
                </a:solidFill>
                <a:latin typeface="华文楷体" panose="02010600040101010101" pitchFamily="2" charset="-122"/>
                <a:ea typeface="华文楷体" panose="02010600040101010101" pitchFamily="2" charset="-122"/>
                <a:sym typeface="宋体" pitchFamily="2" charset="-122"/>
              </a:rPr>
              <a:t>，</a:t>
            </a:r>
            <a:r>
              <a:rPr lang="en-US" altLang="zh-CN" sz="1400" b="1" dirty="0" err="1" smtClean="0">
                <a:solidFill>
                  <a:srgbClr val="000000"/>
                </a:solidFill>
                <a:latin typeface="华文楷体" panose="02010600040101010101" pitchFamily="2" charset="-122"/>
                <a:ea typeface="华文楷体" panose="02010600040101010101" pitchFamily="2" charset="-122"/>
              </a:rPr>
              <a:t>Hbase</a:t>
            </a: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a:t>
            </a:r>
            <a:r>
              <a:rPr lang="en-US" altLang="zh-CN" sz="1400" b="1" dirty="0">
                <a:solidFill>
                  <a:srgbClr val="000000"/>
                </a:solidFill>
                <a:latin typeface="华文楷体" panose="02010600040101010101" pitchFamily="2" charset="-122"/>
                <a:ea typeface="华文楷体" panose="02010600040101010101" pitchFamily="2" charset="-122"/>
              </a:rPr>
              <a:t>Berkeley DB</a:t>
            </a:r>
          </a:p>
          <a:p>
            <a:pPr>
              <a:lnSpc>
                <a:spcPct val="150000"/>
              </a:lnSpc>
              <a:buClr>
                <a:srgbClr val="E36C09"/>
              </a:buClr>
            </a:pPr>
            <a:r>
              <a:rPr lang="zh-CN" altLang="en-US" sz="1400" b="1" dirty="0">
                <a:solidFill>
                  <a:srgbClr val="000000"/>
                </a:solidFill>
                <a:latin typeface="华文楷体" panose="02010600040101010101" pitchFamily="2" charset="-122"/>
                <a:ea typeface="华文楷体" panose="02010600040101010101" pitchFamily="2" charset="-122"/>
                <a:sym typeface="宋体" pitchFamily="2" charset="-122"/>
              </a:rPr>
              <a:t>等，内存数据库</a:t>
            </a: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有</a:t>
            </a:r>
            <a:r>
              <a:rPr lang="en-US" altLang="zh-CN" sz="1400" b="1" dirty="0" err="1" smtClean="0">
                <a:solidFill>
                  <a:srgbClr val="000000"/>
                </a:solidFill>
                <a:latin typeface="华文楷体" panose="02010600040101010101" pitchFamily="2" charset="-122"/>
                <a:ea typeface="华文楷体" panose="02010600040101010101" pitchFamily="2" charset="-122"/>
                <a:sym typeface="宋体" pitchFamily="2" charset="-122"/>
              </a:rPr>
              <a:t>redis</a:t>
            </a: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a:t>
            </a:r>
            <a:r>
              <a:rPr lang="en-US" altLang="zh-CN" sz="1400" b="1" dirty="0" err="1" smtClean="0">
                <a:solidFill>
                  <a:srgbClr val="000000"/>
                </a:solidFill>
                <a:latin typeface="华文楷体" panose="02010600040101010101" pitchFamily="2" charset="-122"/>
                <a:ea typeface="华文楷体" panose="02010600040101010101" pitchFamily="2" charset="-122"/>
                <a:sym typeface="宋体" pitchFamily="2" charset="-122"/>
              </a:rPr>
              <a:t>memcache</a:t>
            </a:r>
            <a:r>
              <a:rPr lang="zh-CN" altLang="en-US" sz="1400" b="1" dirty="0" smtClean="0">
                <a:solidFill>
                  <a:srgbClr val="000000"/>
                </a:solidFill>
                <a:latin typeface="华文楷体" panose="02010600040101010101" pitchFamily="2" charset="-122"/>
                <a:ea typeface="华文楷体" panose="02010600040101010101" pitchFamily="2" charset="-122"/>
                <a:sym typeface="宋体" pitchFamily="2" charset="-122"/>
              </a:rPr>
              <a:t>等。它们可以提供复杂数据存储结构和高速存取的要求。</a:t>
            </a:r>
            <a:endParaRPr lang="zh-CN" altLang="en-US" sz="1400" b="1" dirty="0">
              <a:solidFill>
                <a:srgbClr val="000000"/>
              </a:solidFill>
              <a:latin typeface="华文楷体" panose="02010600040101010101" pitchFamily="2" charset="-122"/>
              <a:ea typeface="华文楷体" panose="02010600040101010101" pitchFamily="2" charset="-122"/>
              <a:sym typeface="宋体" pitchFamily="2" charset="-122"/>
            </a:endParaRPr>
          </a:p>
        </p:txBody>
      </p:sp>
      <p:sp>
        <p:nvSpPr>
          <p:cNvPr id="15380" name="矩形 17"/>
          <p:cNvSpPr>
            <a:spLocks noChangeArrowheads="1"/>
          </p:cNvSpPr>
          <p:nvPr/>
        </p:nvSpPr>
        <p:spPr bwMode="auto">
          <a:xfrm>
            <a:off x="6052688" y="1249578"/>
            <a:ext cx="250393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2000" b="1" dirty="0" smtClean="0">
                <a:latin typeface="华文楷体" panose="02010600040101010101" pitchFamily="2" charset="-122"/>
                <a:ea typeface="华文楷体" panose="02010600040101010101" pitchFamily="2" charset="-122"/>
                <a:sym typeface="宋体" pitchFamily="2" charset="-122"/>
              </a:rPr>
              <a:t>灵活高速的数据存储</a:t>
            </a:r>
            <a:endParaRPr lang="zh-CN" altLang="en-US" sz="2000" b="1" dirty="0">
              <a:latin typeface="华文楷体" panose="02010600040101010101" pitchFamily="2" charset="-122"/>
              <a:ea typeface="华文楷体" panose="02010600040101010101" pitchFamily="2" charset="-122"/>
              <a:sym typeface="宋体" pitchFamily="2" charset="-122"/>
            </a:endParaRPr>
          </a:p>
        </p:txBody>
      </p:sp>
      <p:sp>
        <p:nvSpPr>
          <p:cNvPr id="15382" name="直接连接符 20"/>
          <p:cNvSpPr>
            <a:spLocks noChangeShapeType="1"/>
          </p:cNvSpPr>
          <p:nvPr/>
        </p:nvSpPr>
        <p:spPr bwMode="auto">
          <a:xfrm flipV="1">
            <a:off x="2915885" y="1619464"/>
            <a:ext cx="0" cy="2247686"/>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3" name="直接连接符 21"/>
          <p:cNvSpPr>
            <a:spLocks noChangeShapeType="1"/>
          </p:cNvSpPr>
          <p:nvPr/>
        </p:nvSpPr>
        <p:spPr bwMode="auto">
          <a:xfrm flipH="1" flipV="1">
            <a:off x="5868090" y="1619462"/>
            <a:ext cx="4759" cy="2247687"/>
          </a:xfrm>
          <a:prstGeom prst="line">
            <a:avLst/>
          </a:prstGeom>
          <a:noFill/>
          <a:ln w="9525">
            <a:solidFill>
              <a:schemeClr val="bg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384" name="矩形 23"/>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华文楷体" panose="02010600040101010101" pitchFamily="2" charset="-122"/>
                <a:ea typeface="华文楷体" panose="02010600040101010101" pitchFamily="2" charset="-122"/>
                <a:sym typeface="Calibri" pitchFamily="34" charset="0"/>
              </a:rPr>
              <a:t>研究现状</a:t>
            </a:r>
            <a:endParaRPr lang="zh-CN" altLang="en-US" sz="2800" b="1" dirty="0">
              <a:solidFill>
                <a:schemeClr val="bg1"/>
              </a:solidFill>
              <a:latin typeface="华文楷体" panose="02010600040101010101" pitchFamily="2" charset="-122"/>
              <a:ea typeface="华文楷体" panose="02010600040101010101" pitchFamily="2" charset="-122"/>
              <a:sym typeface="宋体" pitchFamily="2" charset="-122"/>
            </a:endParaRPr>
          </a:p>
        </p:txBody>
      </p:sp>
    </p:spTree>
    <p:extLst>
      <p:ext uri="{BB962C8B-B14F-4D97-AF65-F5344CB8AC3E}">
        <p14:creationId xmlns:p14="http://schemas.microsoft.com/office/powerpoint/2010/main" val="1311879431"/>
      </p:ext>
    </p:extLst>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384"/>
                                        </p:tgtEl>
                                        <p:attrNameLst>
                                          <p:attrName>style.visibility</p:attrName>
                                        </p:attrNameLst>
                                      </p:cBhvr>
                                      <p:to>
                                        <p:strVal val="visible"/>
                                      </p:to>
                                    </p:set>
                                    <p:anim calcmode="lin" valueType="num">
                                      <p:cBhvr>
                                        <p:cTn id="7" dur="750" fill="hold"/>
                                        <p:tgtEl>
                                          <p:spTgt spid="15384"/>
                                        </p:tgtEl>
                                        <p:attrNameLst>
                                          <p:attrName>ppt_x</p:attrName>
                                        </p:attrNameLst>
                                      </p:cBhvr>
                                      <p:tavLst>
                                        <p:tav tm="0">
                                          <p:val>
                                            <p:strVal val="0-#ppt_w/2"/>
                                          </p:val>
                                        </p:tav>
                                        <p:tav tm="100000">
                                          <p:val>
                                            <p:strVal val="#ppt_x"/>
                                          </p:val>
                                        </p:tav>
                                      </p:tavLst>
                                    </p:anim>
                                    <p:anim calcmode="lin" valueType="num">
                                      <p:cBhvr>
                                        <p:cTn id="8" dur="750" fill="hold"/>
                                        <p:tgtEl>
                                          <p:spTgt spid="15384"/>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15370"/>
                                        </p:tgtEl>
                                        <p:attrNameLst>
                                          <p:attrName>style.visibility</p:attrName>
                                        </p:attrNameLst>
                                      </p:cBhvr>
                                      <p:to>
                                        <p:strVal val="visible"/>
                                      </p:to>
                                    </p:set>
                                    <p:animEffect>
                                      <p:cBhvr>
                                        <p:cTn id="12" dur="500"/>
                                        <p:tgtEl>
                                          <p:spTgt spid="15370"/>
                                        </p:tgtEl>
                                      </p:cBhvr>
                                    </p:animEffect>
                                  </p:childTnLst>
                                </p:cTn>
                              </p:par>
                            </p:childTnLst>
                          </p:cTn>
                        </p:par>
                        <p:par>
                          <p:cTn id="13" fill="hold" nodeType="afterGroup">
                            <p:stCondLst>
                              <p:cond delay="1250"/>
                            </p:stCondLst>
                            <p:childTnLst>
                              <p:par>
                                <p:cTn id="14" presetID="9" presetClass="entr" presetSubtype="0" fill="hold" grpId="0" nodeType="afterEffect">
                                  <p:stCondLst>
                                    <p:cond delay="0"/>
                                  </p:stCondLst>
                                  <p:childTnLst>
                                    <p:set>
                                      <p:cBhvr>
                                        <p:cTn id="15" dur="1" fill="hold">
                                          <p:stCondLst>
                                            <p:cond delay="0"/>
                                          </p:stCondLst>
                                        </p:cTn>
                                        <p:tgtEl>
                                          <p:spTgt spid="15376"/>
                                        </p:tgtEl>
                                        <p:attrNameLst>
                                          <p:attrName>style.visibility</p:attrName>
                                        </p:attrNameLst>
                                      </p:cBhvr>
                                      <p:to>
                                        <p:strVal val="visible"/>
                                      </p:to>
                                    </p:set>
                                    <p:animEffect>
                                      <p:cBhvr>
                                        <p:cTn id="16" dur="500"/>
                                        <p:tgtEl>
                                          <p:spTgt spid="15376"/>
                                        </p:tgtEl>
                                      </p:cBhvr>
                                    </p:animEffect>
                                  </p:childTnLst>
                                </p:cTn>
                              </p:par>
                            </p:childTnLst>
                          </p:cTn>
                        </p:par>
                        <p:par>
                          <p:cTn id="17" fill="hold" nodeType="afterGroup">
                            <p:stCondLst>
                              <p:cond delay="1750"/>
                            </p:stCondLst>
                            <p:childTnLst>
                              <p:par>
                                <p:cTn id="18" presetID="9" presetClass="entr" presetSubtype="0" fill="hold" grpId="0" nodeType="afterEffect">
                                  <p:stCondLst>
                                    <p:cond delay="0"/>
                                  </p:stCondLst>
                                  <p:childTnLst>
                                    <p:set>
                                      <p:cBhvr>
                                        <p:cTn id="19" dur="1" fill="hold">
                                          <p:stCondLst>
                                            <p:cond delay="0"/>
                                          </p:stCondLst>
                                        </p:cTn>
                                        <p:tgtEl>
                                          <p:spTgt spid="15375"/>
                                        </p:tgtEl>
                                        <p:attrNameLst>
                                          <p:attrName>style.visibility</p:attrName>
                                        </p:attrNameLst>
                                      </p:cBhvr>
                                      <p:to>
                                        <p:strVal val="visible"/>
                                      </p:to>
                                    </p:set>
                                    <p:animEffect>
                                      <p:cBhvr>
                                        <p:cTn id="20" dur="500"/>
                                        <p:tgtEl>
                                          <p:spTgt spid="1537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382"/>
                                        </p:tgtEl>
                                        <p:attrNameLst>
                                          <p:attrName>style.visibility</p:attrName>
                                        </p:attrNameLst>
                                      </p:cBhvr>
                                      <p:to>
                                        <p:strVal val="visible"/>
                                      </p:to>
                                    </p:set>
                                    <p:animEffect>
                                      <p:cBhvr>
                                        <p:cTn id="23" dur="500"/>
                                        <p:tgtEl>
                                          <p:spTgt spid="15382"/>
                                        </p:tgtEl>
                                      </p:cBhvr>
                                    </p:animEffect>
                                  </p:childTnLst>
                                </p:cTn>
                              </p:par>
                            </p:childTnLst>
                          </p:cTn>
                        </p:par>
                        <p:par>
                          <p:cTn id="24" fill="hold" nodeType="afterGroup">
                            <p:stCondLst>
                              <p:cond delay="2250"/>
                            </p:stCondLst>
                            <p:childTnLst>
                              <p:par>
                                <p:cTn id="25" presetID="10" presetClass="entr" presetSubtype="0" fill="hold" grpId="0" nodeType="afterEffect">
                                  <p:stCondLst>
                                    <p:cond delay="0"/>
                                  </p:stCondLst>
                                  <p:childTnLst>
                                    <p:set>
                                      <p:cBhvr>
                                        <p:cTn id="26" dur="1" fill="hold">
                                          <p:stCondLst>
                                            <p:cond delay="0"/>
                                          </p:stCondLst>
                                        </p:cTn>
                                        <p:tgtEl>
                                          <p:spTgt spid="15371"/>
                                        </p:tgtEl>
                                        <p:attrNameLst>
                                          <p:attrName>style.visibility</p:attrName>
                                        </p:attrNameLst>
                                      </p:cBhvr>
                                      <p:to>
                                        <p:strVal val="visible"/>
                                      </p:to>
                                    </p:set>
                                    <p:animEffect>
                                      <p:cBhvr>
                                        <p:cTn id="27" dur="500"/>
                                        <p:tgtEl>
                                          <p:spTgt spid="15371"/>
                                        </p:tgtEl>
                                      </p:cBhvr>
                                    </p:animEffect>
                                  </p:childTnLst>
                                </p:cTn>
                              </p:par>
                            </p:childTnLst>
                          </p:cTn>
                        </p:par>
                        <p:par>
                          <p:cTn id="28" fill="hold" nodeType="afterGroup">
                            <p:stCondLst>
                              <p:cond delay="2750"/>
                            </p:stCondLst>
                            <p:childTnLst>
                              <p:par>
                                <p:cTn id="29" presetID="9" presetClass="entr" presetSubtype="0" fill="hold" grpId="0" nodeType="afterEffect">
                                  <p:stCondLst>
                                    <p:cond delay="0"/>
                                  </p:stCondLst>
                                  <p:childTnLst>
                                    <p:set>
                                      <p:cBhvr>
                                        <p:cTn id="30" dur="1" fill="hold">
                                          <p:stCondLst>
                                            <p:cond delay="0"/>
                                          </p:stCondLst>
                                        </p:cTn>
                                        <p:tgtEl>
                                          <p:spTgt spid="15378"/>
                                        </p:tgtEl>
                                        <p:attrNameLst>
                                          <p:attrName>style.visibility</p:attrName>
                                        </p:attrNameLst>
                                      </p:cBhvr>
                                      <p:to>
                                        <p:strVal val="visible"/>
                                      </p:to>
                                    </p:set>
                                    <p:animEffect>
                                      <p:cBhvr>
                                        <p:cTn id="31" dur="500"/>
                                        <p:tgtEl>
                                          <p:spTgt spid="15378"/>
                                        </p:tgtEl>
                                      </p:cBhvr>
                                    </p:animEffect>
                                  </p:childTnLst>
                                </p:cTn>
                              </p:par>
                            </p:childTnLst>
                          </p:cTn>
                        </p:par>
                        <p:par>
                          <p:cTn id="32" fill="hold" nodeType="afterGroup">
                            <p:stCondLst>
                              <p:cond delay="3250"/>
                            </p:stCondLst>
                            <p:childTnLst>
                              <p:par>
                                <p:cTn id="33" presetID="9" presetClass="entr" presetSubtype="0" fill="hold" grpId="0" nodeType="afterEffect">
                                  <p:stCondLst>
                                    <p:cond delay="0"/>
                                  </p:stCondLst>
                                  <p:childTnLst>
                                    <p:set>
                                      <p:cBhvr>
                                        <p:cTn id="34" dur="1" fill="hold">
                                          <p:stCondLst>
                                            <p:cond delay="0"/>
                                          </p:stCondLst>
                                        </p:cTn>
                                        <p:tgtEl>
                                          <p:spTgt spid="15377"/>
                                        </p:tgtEl>
                                        <p:attrNameLst>
                                          <p:attrName>style.visibility</p:attrName>
                                        </p:attrNameLst>
                                      </p:cBhvr>
                                      <p:to>
                                        <p:strVal val="visible"/>
                                      </p:to>
                                    </p:set>
                                    <p:animEffect>
                                      <p:cBhvr>
                                        <p:cTn id="35" dur="500"/>
                                        <p:tgtEl>
                                          <p:spTgt spid="1537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383"/>
                                        </p:tgtEl>
                                        <p:attrNameLst>
                                          <p:attrName>style.visibility</p:attrName>
                                        </p:attrNameLst>
                                      </p:cBhvr>
                                      <p:to>
                                        <p:strVal val="visible"/>
                                      </p:to>
                                    </p:set>
                                    <p:animEffect>
                                      <p:cBhvr>
                                        <p:cTn id="38" dur="500"/>
                                        <p:tgtEl>
                                          <p:spTgt spid="15383"/>
                                        </p:tgtEl>
                                      </p:cBhvr>
                                    </p:animEffect>
                                  </p:childTnLst>
                                </p:cTn>
                              </p:par>
                            </p:childTnLst>
                          </p:cTn>
                        </p:par>
                        <p:par>
                          <p:cTn id="39" fill="hold" nodeType="afterGroup">
                            <p:stCondLst>
                              <p:cond delay="3750"/>
                            </p:stCondLst>
                            <p:childTnLst>
                              <p:par>
                                <p:cTn id="40" presetID="10" presetClass="entr" presetSubtype="0" fill="hold" grpId="0" nodeType="afterEffect">
                                  <p:stCondLst>
                                    <p:cond delay="0"/>
                                  </p:stCondLst>
                                  <p:childTnLst>
                                    <p:set>
                                      <p:cBhvr>
                                        <p:cTn id="41" dur="1" fill="hold">
                                          <p:stCondLst>
                                            <p:cond delay="0"/>
                                          </p:stCondLst>
                                        </p:cTn>
                                        <p:tgtEl>
                                          <p:spTgt spid="15372"/>
                                        </p:tgtEl>
                                        <p:attrNameLst>
                                          <p:attrName>style.visibility</p:attrName>
                                        </p:attrNameLst>
                                      </p:cBhvr>
                                      <p:to>
                                        <p:strVal val="visible"/>
                                      </p:to>
                                    </p:set>
                                    <p:animEffect>
                                      <p:cBhvr>
                                        <p:cTn id="42" dur="500"/>
                                        <p:tgtEl>
                                          <p:spTgt spid="15372"/>
                                        </p:tgtEl>
                                      </p:cBhvr>
                                    </p:animEffect>
                                  </p:childTnLst>
                                </p:cTn>
                              </p:par>
                            </p:childTnLst>
                          </p:cTn>
                        </p:par>
                        <p:par>
                          <p:cTn id="43" fill="hold" nodeType="afterGroup">
                            <p:stCondLst>
                              <p:cond delay="4250"/>
                            </p:stCondLst>
                            <p:childTnLst>
                              <p:par>
                                <p:cTn id="44" presetID="9" presetClass="entr" presetSubtype="0" fill="hold" grpId="0" nodeType="afterEffect">
                                  <p:stCondLst>
                                    <p:cond delay="0"/>
                                  </p:stCondLst>
                                  <p:childTnLst>
                                    <p:set>
                                      <p:cBhvr>
                                        <p:cTn id="45" dur="1" fill="hold">
                                          <p:stCondLst>
                                            <p:cond delay="0"/>
                                          </p:stCondLst>
                                        </p:cTn>
                                        <p:tgtEl>
                                          <p:spTgt spid="15380"/>
                                        </p:tgtEl>
                                        <p:attrNameLst>
                                          <p:attrName>style.visibility</p:attrName>
                                        </p:attrNameLst>
                                      </p:cBhvr>
                                      <p:to>
                                        <p:strVal val="visible"/>
                                      </p:to>
                                    </p:set>
                                    <p:animEffect>
                                      <p:cBhvr>
                                        <p:cTn id="46" dur="500"/>
                                        <p:tgtEl>
                                          <p:spTgt spid="15380"/>
                                        </p:tgtEl>
                                      </p:cBhvr>
                                    </p:animEffect>
                                  </p:childTnLst>
                                </p:cTn>
                              </p:par>
                            </p:childTnLst>
                          </p:cTn>
                        </p:par>
                        <p:par>
                          <p:cTn id="47" fill="hold" nodeType="afterGroup">
                            <p:stCondLst>
                              <p:cond delay="4750"/>
                            </p:stCondLst>
                            <p:childTnLst>
                              <p:par>
                                <p:cTn id="48" presetID="9" presetClass="entr" presetSubtype="0" fill="hold" grpId="0" nodeType="afterEffect">
                                  <p:stCondLst>
                                    <p:cond delay="0"/>
                                  </p:stCondLst>
                                  <p:childTnLst>
                                    <p:set>
                                      <p:cBhvr>
                                        <p:cTn id="49" dur="1" fill="hold">
                                          <p:stCondLst>
                                            <p:cond delay="0"/>
                                          </p:stCondLst>
                                        </p:cTn>
                                        <p:tgtEl>
                                          <p:spTgt spid="15379"/>
                                        </p:tgtEl>
                                        <p:attrNameLst>
                                          <p:attrName>style.visibility</p:attrName>
                                        </p:attrNameLst>
                                      </p:cBhvr>
                                      <p:to>
                                        <p:strVal val="visible"/>
                                      </p:to>
                                    </p:set>
                                    <p:animEffect>
                                      <p:cBhvr>
                                        <p:cTn id="50" dur="500"/>
                                        <p:tgtEl>
                                          <p:spTgt spid="153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70" grpId="0" bldLvl="0" animBg="1" autoUpdateAnimBg="0"/>
      <p:bldP spid="15371" grpId="0" bldLvl="0" animBg="1" autoUpdateAnimBg="0"/>
      <p:bldP spid="15372" grpId="0" bldLvl="0" animBg="1" autoUpdateAnimBg="0"/>
      <p:bldP spid="15375" grpId="0" bldLvl="0" autoUpdateAnimBg="0"/>
      <p:bldP spid="15376" grpId="0" bldLvl="0" autoUpdateAnimBg="0"/>
      <p:bldP spid="15377" grpId="0" bldLvl="0" autoUpdateAnimBg="0"/>
      <p:bldP spid="15378" grpId="0" bldLvl="0" autoUpdateAnimBg="0"/>
      <p:bldP spid="15379" grpId="0" bldLvl="0" autoUpdateAnimBg="0"/>
      <p:bldP spid="15380" grpId="0" bldLvl="0" autoUpdateAnimBg="0"/>
      <p:bldP spid="15382" grpId="0" animBg="1"/>
      <p:bldP spid="15383" grpId="0" animBg="1"/>
      <p:bldP spid="15384" grpId="0" bldLvl="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extBox 3"/>
          <p:cNvSpPr>
            <a:spLocks noChangeArrowheads="1"/>
          </p:cNvSpPr>
          <p:nvPr/>
        </p:nvSpPr>
        <p:spPr bwMode="auto">
          <a:xfrm>
            <a:off x="3924300" y="2108200"/>
            <a:ext cx="1671638"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800">
                <a:solidFill>
                  <a:srgbClr val="DDD9C3"/>
                </a:solidFill>
                <a:latin typeface="微软雅黑" pitchFamily="34" charset="-122"/>
                <a:ea typeface="微软雅黑" pitchFamily="34" charset="-122"/>
                <a:sym typeface="微软雅黑" pitchFamily="34" charset="-122"/>
              </a:rPr>
              <a:t>Part Two</a:t>
            </a:r>
            <a:endParaRPr lang="zh-CN" altLang="en-US" sz="2800">
              <a:solidFill>
                <a:srgbClr val="DDD9C3"/>
              </a:solidFill>
              <a:latin typeface="微软雅黑" pitchFamily="34" charset="-122"/>
              <a:ea typeface="微软雅黑" pitchFamily="34" charset="-122"/>
              <a:sym typeface="微软雅黑" pitchFamily="34" charset="-122"/>
            </a:endParaRPr>
          </a:p>
        </p:txBody>
      </p:sp>
      <p:sp>
        <p:nvSpPr>
          <p:cNvPr id="9219" name="TextBox 4"/>
          <p:cNvSpPr>
            <a:spLocks noChangeArrowheads="1"/>
          </p:cNvSpPr>
          <p:nvPr/>
        </p:nvSpPr>
        <p:spPr bwMode="auto">
          <a:xfrm>
            <a:off x="3829632" y="2632075"/>
            <a:ext cx="28305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rgbClr val="E36C09"/>
                </a:solidFill>
                <a:latin typeface="楷体" panose="02010609060101010101" pitchFamily="49" charset="-122"/>
                <a:ea typeface="楷体" panose="02010609060101010101" pitchFamily="49" charset="-122"/>
                <a:sym typeface="Calibri" pitchFamily="34" charset="0"/>
              </a:rPr>
              <a:t>研究内容</a:t>
            </a:r>
            <a:endParaRPr lang="zh-CN" altLang="en-US" sz="2800" b="1" dirty="0">
              <a:solidFill>
                <a:srgbClr val="E36C09"/>
              </a:solidFill>
              <a:latin typeface="楷体" panose="02010609060101010101" pitchFamily="49" charset="-122"/>
              <a:ea typeface="楷体" panose="02010609060101010101" pitchFamily="49" charset="-122"/>
              <a:sym typeface="宋体" pitchFamily="2" charset="-122"/>
            </a:endParaRPr>
          </a:p>
        </p:txBody>
      </p:sp>
      <p:sp>
        <p:nvSpPr>
          <p:cNvPr id="9220" name="TextBox 5"/>
          <p:cNvSpPr>
            <a:spLocks noChangeArrowheads="1"/>
          </p:cNvSpPr>
          <p:nvPr/>
        </p:nvSpPr>
        <p:spPr bwMode="auto">
          <a:xfrm>
            <a:off x="2162175" y="1814513"/>
            <a:ext cx="1762125"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9600" b="1">
                <a:solidFill>
                  <a:srgbClr val="FFFFFF"/>
                </a:solidFill>
                <a:latin typeface="Kozuka Mincho Pr6N H" pitchFamily="18" charset="-128"/>
                <a:ea typeface="Kozuka Mincho Pr6N H" pitchFamily="18" charset="-128"/>
                <a:sym typeface="Kozuka Mincho Pr6N H" pitchFamily="18" charset="-128"/>
              </a:rPr>
              <a:t>02</a:t>
            </a:r>
            <a:endParaRPr lang="zh-CN" altLang="en-US" sz="9600" b="1">
              <a:solidFill>
                <a:srgbClr val="FFFFFF"/>
              </a:solidFill>
              <a:latin typeface="Kozuka Mincho Pr6N H" pitchFamily="18" charset="-128"/>
              <a:ea typeface="Kozuka Mincho Pr6N H" pitchFamily="18" charset="-128"/>
              <a:sym typeface="Kozuka Mincho Pr6N H" pitchFamily="18" charset="-128"/>
            </a:endParaRPr>
          </a:p>
        </p:txBody>
      </p:sp>
      <p:sp>
        <p:nvSpPr>
          <p:cNvPr id="9221" name="直接连接符 6"/>
          <p:cNvSpPr>
            <a:spLocks noChangeShapeType="1"/>
          </p:cNvSpPr>
          <p:nvPr/>
        </p:nvSpPr>
        <p:spPr bwMode="auto">
          <a:xfrm>
            <a:off x="2311400" y="3167063"/>
            <a:ext cx="4249738" cy="1587"/>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9222" name="直接连接符 7"/>
          <p:cNvSpPr>
            <a:spLocks noChangeShapeType="1"/>
          </p:cNvSpPr>
          <p:nvPr/>
        </p:nvSpPr>
        <p:spPr bwMode="auto">
          <a:xfrm>
            <a:off x="2311400" y="1819275"/>
            <a:ext cx="4249738" cy="1588"/>
          </a:xfrm>
          <a:prstGeom prst="line">
            <a:avLst/>
          </a:prstGeom>
          <a:noFill/>
          <a:ln w="9525">
            <a:solidFill>
              <a:schemeClr val="bg1"/>
            </a:solidFill>
            <a:prstDash val="sysDot"/>
            <a:miter lim="800000"/>
            <a:headEnd/>
            <a:tailEnd/>
          </a:ln>
          <a:extLst>
            <a:ext uri="{909E8E84-426E-40DD-AFC4-6F175D3DCCD1}">
              <a14:hiddenFill xmlns:a14="http://schemas.microsoft.com/office/drawing/2010/main">
                <a:noFill/>
              </a14:hiddenFill>
            </a:ext>
          </a:extLst>
        </p:spPr>
        <p:txBody>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221"/>
                                        </p:tgtEl>
                                        <p:attrNameLst>
                                          <p:attrName>style.visibility</p:attrName>
                                        </p:attrNameLst>
                                      </p:cBhvr>
                                      <p:to>
                                        <p:strVal val="visible"/>
                                      </p:to>
                                    </p:set>
                                    <p:animEffect>
                                      <p:cBhvr>
                                        <p:cTn id="7" dur="750"/>
                                        <p:tgtEl>
                                          <p:spTgt spid="9221"/>
                                        </p:tgtEl>
                                      </p:cBhvr>
                                    </p:animEffect>
                                    <p:anim calcmode="lin" valueType="num">
                                      <p:cBhvr>
                                        <p:cTn id="8" dur="750" fill="hold"/>
                                        <p:tgtEl>
                                          <p:spTgt spid="9221"/>
                                        </p:tgtEl>
                                        <p:attrNameLst>
                                          <p:attrName>ppt_x</p:attrName>
                                        </p:attrNameLst>
                                      </p:cBhvr>
                                      <p:tavLst>
                                        <p:tav tm="0">
                                          <p:val>
                                            <p:strVal val="#ppt_x"/>
                                          </p:val>
                                        </p:tav>
                                        <p:tav tm="100000">
                                          <p:val>
                                            <p:strVal val="#ppt_x"/>
                                          </p:val>
                                        </p:tav>
                                      </p:tavLst>
                                    </p:anim>
                                    <p:anim calcmode="lin" valueType="num">
                                      <p:cBhvr>
                                        <p:cTn id="9" dur="750" fill="hold"/>
                                        <p:tgtEl>
                                          <p:spTgt spid="922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222"/>
                                        </p:tgtEl>
                                        <p:attrNameLst>
                                          <p:attrName>style.visibility</p:attrName>
                                        </p:attrNameLst>
                                      </p:cBhvr>
                                      <p:to>
                                        <p:strVal val="visible"/>
                                      </p:to>
                                    </p:set>
                                    <p:animEffect>
                                      <p:cBhvr>
                                        <p:cTn id="12" dur="750"/>
                                        <p:tgtEl>
                                          <p:spTgt spid="9222"/>
                                        </p:tgtEl>
                                      </p:cBhvr>
                                    </p:animEffect>
                                    <p:anim calcmode="lin" valueType="num">
                                      <p:cBhvr>
                                        <p:cTn id="13" dur="750" fill="hold"/>
                                        <p:tgtEl>
                                          <p:spTgt spid="9222"/>
                                        </p:tgtEl>
                                        <p:attrNameLst>
                                          <p:attrName>ppt_x</p:attrName>
                                        </p:attrNameLst>
                                      </p:cBhvr>
                                      <p:tavLst>
                                        <p:tav tm="0">
                                          <p:val>
                                            <p:strVal val="#ppt_x"/>
                                          </p:val>
                                        </p:tav>
                                        <p:tav tm="100000">
                                          <p:val>
                                            <p:strVal val="#ppt_x"/>
                                          </p:val>
                                        </p:tav>
                                      </p:tavLst>
                                    </p:anim>
                                    <p:anim calcmode="lin" valueType="num">
                                      <p:cBhvr>
                                        <p:cTn id="14" dur="750" fill="hold"/>
                                        <p:tgtEl>
                                          <p:spTgt spid="9222"/>
                                        </p:tgtEl>
                                        <p:attrNameLst>
                                          <p:attrName>ppt_y</p:attrName>
                                        </p:attrNameLst>
                                      </p:cBhvr>
                                      <p:tavLst>
                                        <p:tav tm="0">
                                          <p:val>
                                            <p:strVal val="#ppt_y-.1"/>
                                          </p:val>
                                        </p:tav>
                                        <p:tav tm="100000">
                                          <p:val>
                                            <p:strVal val="#ppt_y"/>
                                          </p:val>
                                        </p:tav>
                                      </p:tavLst>
                                    </p:anim>
                                  </p:childTnLst>
                                </p:cTn>
                              </p:par>
                            </p:childTnLst>
                          </p:cTn>
                        </p:par>
                        <p:par>
                          <p:cTn id="15" fill="hold" nodeType="afterGroup">
                            <p:stCondLst>
                              <p:cond delay="750"/>
                            </p:stCondLst>
                            <p:childTnLst>
                              <p:par>
                                <p:cTn id="16" presetID="22" presetClass="entr" presetSubtype="4" fill="hold" grpId="0" nodeType="afterEffect">
                                  <p:stCondLst>
                                    <p:cond delay="0"/>
                                  </p:stCondLst>
                                  <p:childTnLst>
                                    <p:set>
                                      <p:cBhvr>
                                        <p:cTn id="17" dur="1" fill="hold">
                                          <p:stCondLst>
                                            <p:cond delay="0"/>
                                          </p:stCondLst>
                                        </p:cTn>
                                        <p:tgtEl>
                                          <p:spTgt spid="9220"/>
                                        </p:tgtEl>
                                        <p:attrNameLst>
                                          <p:attrName>style.visibility</p:attrName>
                                        </p:attrNameLst>
                                      </p:cBhvr>
                                      <p:to>
                                        <p:strVal val="visible"/>
                                      </p:to>
                                    </p:set>
                                    <p:animEffect>
                                      <p:cBhvr>
                                        <p:cTn id="18" dur="1000"/>
                                        <p:tgtEl>
                                          <p:spTgt spid="9220"/>
                                        </p:tgtEl>
                                      </p:cBhvr>
                                    </p:animEffect>
                                  </p:childTnLst>
                                </p:cTn>
                              </p:par>
                            </p:childTnLst>
                          </p:cTn>
                        </p:par>
                        <p:par>
                          <p:cTn id="19" fill="hold" nodeType="afterGroup">
                            <p:stCondLst>
                              <p:cond delay="1750"/>
                            </p:stCondLst>
                            <p:childTnLst>
                              <p:par>
                                <p:cTn id="20" presetID="22" presetClass="entr" presetSubtype="8" fill="hold" grpId="0" nodeType="afterEffect">
                                  <p:stCondLst>
                                    <p:cond delay="0"/>
                                  </p:stCondLst>
                                  <p:childTnLst>
                                    <p:set>
                                      <p:cBhvr>
                                        <p:cTn id="21" dur="1" fill="hold">
                                          <p:stCondLst>
                                            <p:cond delay="0"/>
                                          </p:stCondLst>
                                        </p:cTn>
                                        <p:tgtEl>
                                          <p:spTgt spid="9218"/>
                                        </p:tgtEl>
                                        <p:attrNameLst>
                                          <p:attrName>style.visibility</p:attrName>
                                        </p:attrNameLst>
                                      </p:cBhvr>
                                      <p:to>
                                        <p:strVal val="visible"/>
                                      </p:to>
                                    </p:set>
                                    <p:animEffect>
                                      <p:cBhvr>
                                        <p:cTn id="22" dur="1000"/>
                                        <p:tgtEl>
                                          <p:spTgt spid="9218"/>
                                        </p:tgtEl>
                                      </p:cBhvr>
                                    </p:animEffect>
                                  </p:childTnLst>
                                </p:cTn>
                              </p:par>
                            </p:childTnLst>
                          </p:cTn>
                        </p:par>
                        <p:par>
                          <p:cTn id="23" fill="hold" nodeType="afterGroup">
                            <p:stCondLst>
                              <p:cond delay="2750"/>
                            </p:stCondLst>
                            <p:childTnLst>
                              <p:par>
                                <p:cTn id="24" presetID="47" presetClass="entr" presetSubtype="0" fill="hold" grpId="0" nodeType="afterEffect">
                                  <p:stCondLst>
                                    <p:cond delay="0"/>
                                  </p:stCondLst>
                                  <p:childTnLst>
                                    <p:set>
                                      <p:cBhvr>
                                        <p:cTn id="25" dur="1" fill="hold">
                                          <p:stCondLst>
                                            <p:cond delay="0"/>
                                          </p:stCondLst>
                                        </p:cTn>
                                        <p:tgtEl>
                                          <p:spTgt spid="9219"/>
                                        </p:tgtEl>
                                        <p:attrNameLst>
                                          <p:attrName>style.visibility</p:attrName>
                                        </p:attrNameLst>
                                      </p:cBhvr>
                                      <p:to>
                                        <p:strVal val="visible"/>
                                      </p:to>
                                    </p:set>
                                    <p:animEffect>
                                      <p:cBhvr>
                                        <p:cTn id="26" dur="1000"/>
                                        <p:tgtEl>
                                          <p:spTgt spid="9219"/>
                                        </p:tgtEl>
                                      </p:cBhvr>
                                    </p:animEffect>
                                    <p:anim calcmode="lin" valueType="num">
                                      <p:cBhvr>
                                        <p:cTn id="27" dur="1000" fill="hold"/>
                                        <p:tgtEl>
                                          <p:spTgt spid="9219"/>
                                        </p:tgtEl>
                                        <p:attrNameLst>
                                          <p:attrName>ppt_x</p:attrName>
                                        </p:attrNameLst>
                                      </p:cBhvr>
                                      <p:tavLst>
                                        <p:tav tm="0">
                                          <p:val>
                                            <p:strVal val="#ppt_x"/>
                                          </p:val>
                                        </p:tav>
                                        <p:tav tm="100000">
                                          <p:val>
                                            <p:strVal val="#ppt_x"/>
                                          </p:val>
                                        </p:tav>
                                      </p:tavLst>
                                    </p:anim>
                                    <p:anim calcmode="lin" valueType="num">
                                      <p:cBhvr>
                                        <p:cTn id="28" dur="1000" fill="hold"/>
                                        <p:tgtEl>
                                          <p:spTgt spid="92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8" grpId="0" bldLvl="0" animBg="1" autoUpdateAnimBg="0"/>
      <p:bldP spid="9219" grpId="0" bldLvl="0" autoUpdateAnimBg="0"/>
      <p:bldP spid="9220" grpId="0" bldLvl="0" autoUpdateAnimBg="0"/>
      <p:bldP spid="9221" grpId="0" animBg="1"/>
      <p:bldP spid="922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矩形 6"/>
          <p:cNvSpPr>
            <a:spLocks noChangeArrowheads="1"/>
          </p:cNvSpPr>
          <p:nvPr/>
        </p:nvSpPr>
        <p:spPr bwMode="auto">
          <a:xfrm>
            <a:off x="0" y="627063"/>
            <a:ext cx="9144000" cy="41052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0483" name="TextBox 7"/>
          <p:cNvSpPr>
            <a:spLocks noChangeArrowheads="1"/>
          </p:cNvSpPr>
          <p:nvPr/>
        </p:nvSpPr>
        <p:spPr bwMode="auto">
          <a:xfrm>
            <a:off x="0" y="365125"/>
            <a:ext cx="3203575" cy="523875"/>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solidFill>
                  <a:schemeClr val="bg1"/>
                </a:solidFill>
                <a:latin typeface="Calibri" pitchFamily="34" charset="0"/>
                <a:sym typeface="宋体" pitchFamily="2" charset="-122"/>
              </a:rPr>
              <a:t>主要内容</a:t>
            </a:r>
            <a:endParaRPr lang="zh-CN" altLang="zh-CN" sz="2800" b="1" dirty="0">
              <a:solidFill>
                <a:schemeClr val="bg1"/>
              </a:solidFill>
              <a:latin typeface="Calibri" pitchFamily="34" charset="0"/>
              <a:sym typeface="宋体" pitchFamily="2" charset="-122"/>
            </a:endParaRPr>
          </a:p>
        </p:txBody>
      </p:sp>
      <p:pic>
        <p:nvPicPr>
          <p:cNvPr id="10244" name="Picture 2" descr="C:\Documents and Settings\Administrator\桌面\睿泰集团员工培养计划-解决方案部-JYY\其他\PPT素材\图标\平面小图标\easyicon_net_20140625110035200\112256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750" y="2801107"/>
            <a:ext cx="1095375" cy="111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5" name="Picture 3" descr="C:\Documents and Settings\Administrator\桌面\睿泰集团员工培养计划-解决方案部-JYY\其他\PPT素材\图标\平面小图标\easyicon_net_20140625110035200\1122557.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3438" y="1381125"/>
            <a:ext cx="1095375" cy="111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6" name="Picture 4" descr="C:\Documents and Settings\Administrator\桌面\睿泰集团员工培养计划-解决方案部-JYY\其他\PPT素材\图标\平面小图标\easyicon_net_20140625110035200\1122558.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3438" y="2867990"/>
            <a:ext cx="1095375" cy="1112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7" name="Picture 5" descr="C:\Documents and Settings\Administrator\桌面\睿泰集团员工培养计划-解决方案部-JYY\其他\PPT素材\图标\平面小图标\easyicon_net_20140625110035200\1122559.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9750" y="1381125"/>
            <a:ext cx="1095375" cy="111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8" name="TextBox 7"/>
          <p:cNvSpPr>
            <a:spLocks noChangeArrowheads="1"/>
          </p:cNvSpPr>
          <p:nvPr/>
        </p:nvSpPr>
        <p:spPr bwMode="auto">
          <a:xfrm>
            <a:off x="1655763" y="1381125"/>
            <a:ext cx="2916237" cy="1213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1400" b="1" dirty="0">
                <a:solidFill>
                  <a:srgbClr val="000000"/>
                </a:solidFill>
                <a:latin typeface="+mn-ea"/>
                <a:ea typeface="+mn-ea"/>
                <a:sym typeface="宋体" pitchFamily="2" charset="-122"/>
              </a:rPr>
              <a:t>网络舆情的产生及发展现状</a:t>
            </a:r>
            <a:endParaRPr lang="en-US" altLang="zh-CN" sz="1400" b="1" dirty="0">
              <a:solidFill>
                <a:srgbClr val="000000"/>
              </a:solidFill>
              <a:latin typeface="+mn-ea"/>
              <a:ea typeface="+mn-ea"/>
              <a:sym typeface="宋体" pitchFamily="2" charset="-122"/>
            </a:endParaRPr>
          </a:p>
          <a:p>
            <a:pPr>
              <a:lnSpc>
                <a:spcPct val="150000"/>
              </a:lnSpc>
            </a:pPr>
            <a:r>
              <a:rPr lang="zh-CN" altLang="en-US" sz="1100" dirty="0"/>
              <a:t>在设计舆情分析系统之前先对网络舆情的相关理论进行研究，有利于更好地把握背景。</a:t>
            </a:r>
            <a:endParaRPr lang="en-US" altLang="zh-CN" sz="1100" dirty="0">
              <a:solidFill>
                <a:srgbClr val="000000"/>
              </a:solidFill>
              <a:latin typeface="+mn-ea"/>
              <a:ea typeface="+mn-ea"/>
              <a:sym typeface="宋体" pitchFamily="2" charset="-122"/>
            </a:endParaRPr>
          </a:p>
          <a:p>
            <a:pPr>
              <a:lnSpc>
                <a:spcPct val="150000"/>
              </a:lnSpc>
            </a:pPr>
            <a:endParaRPr lang="zh-CN" altLang="en-US" sz="1400" dirty="0">
              <a:solidFill>
                <a:srgbClr val="000000"/>
              </a:solidFill>
              <a:latin typeface="Calibri" pitchFamily="34" charset="0"/>
              <a:sym typeface="宋体" pitchFamily="2" charset="-122"/>
            </a:endParaRPr>
          </a:p>
        </p:txBody>
      </p:sp>
      <p:sp>
        <p:nvSpPr>
          <p:cNvPr id="10249" name="TextBox 8"/>
          <p:cNvSpPr>
            <a:spLocks noChangeArrowheads="1"/>
          </p:cNvSpPr>
          <p:nvPr/>
        </p:nvSpPr>
        <p:spPr bwMode="auto">
          <a:xfrm>
            <a:off x="5738813" y="1381125"/>
            <a:ext cx="2916237" cy="1137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1400" b="1" dirty="0">
                <a:latin typeface="+mn-ea"/>
                <a:ea typeface="+mn-ea"/>
              </a:rPr>
              <a:t>现有舆情分析系统研究</a:t>
            </a:r>
            <a:endParaRPr lang="en-US" altLang="zh-CN" sz="1400" b="1" dirty="0">
              <a:latin typeface="+mn-ea"/>
              <a:ea typeface="+mn-ea"/>
            </a:endParaRPr>
          </a:p>
          <a:p>
            <a:pPr>
              <a:lnSpc>
                <a:spcPct val="150000"/>
              </a:lnSpc>
            </a:pPr>
            <a:r>
              <a:rPr lang="zh-CN" altLang="en-US" sz="1100" dirty="0"/>
              <a:t>对代表性网络舆情分析系统进行分析，探索其代表性功能实现，了解研究最近进展，为设计工作提供参考。</a:t>
            </a:r>
            <a:endParaRPr lang="zh-CN" altLang="en-US" sz="1100" dirty="0">
              <a:solidFill>
                <a:srgbClr val="000000"/>
              </a:solidFill>
              <a:latin typeface="+mn-ea"/>
              <a:ea typeface="+mn-ea"/>
              <a:sym typeface="宋体" pitchFamily="2" charset="-122"/>
            </a:endParaRPr>
          </a:p>
        </p:txBody>
      </p:sp>
      <p:sp>
        <p:nvSpPr>
          <p:cNvPr id="10250" name="TextBox 9"/>
          <p:cNvSpPr>
            <a:spLocks noChangeArrowheads="1"/>
          </p:cNvSpPr>
          <p:nvPr/>
        </p:nvSpPr>
        <p:spPr bwMode="auto">
          <a:xfrm>
            <a:off x="1655763" y="2791582"/>
            <a:ext cx="2916237" cy="1148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1400" b="1" dirty="0"/>
              <a:t>相关技术研究</a:t>
            </a:r>
            <a:endParaRPr lang="en-US" altLang="zh-CN" sz="1400" b="1" dirty="0"/>
          </a:p>
          <a:p>
            <a:pPr>
              <a:lnSpc>
                <a:spcPct val="150000"/>
              </a:lnSpc>
            </a:pPr>
            <a:r>
              <a:rPr lang="zh-CN" altLang="en-US" sz="1100" dirty="0"/>
              <a:t>系统开发所需的技术包括数据采集技术、信息分类与聚类、数据处理与存储等，了解相关技术以提供方法参考。</a:t>
            </a:r>
            <a:endParaRPr lang="zh-CN" altLang="en-US" sz="1100" dirty="0">
              <a:solidFill>
                <a:srgbClr val="000000"/>
              </a:solidFill>
              <a:latin typeface="Calibri" pitchFamily="34" charset="0"/>
              <a:sym typeface="宋体" pitchFamily="2" charset="-122"/>
            </a:endParaRPr>
          </a:p>
        </p:txBody>
      </p:sp>
      <p:sp>
        <p:nvSpPr>
          <p:cNvPr id="10251" name="TextBox 10"/>
          <p:cNvSpPr>
            <a:spLocks noChangeArrowheads="1"/>
          </p:cNvSpPr>
          <p:nvPr/>
        </p:nvSpPr>
        <p:spPr bwMode="auto">
          <a:xfrm>
            <a:off x="5738813" y="2794965"/>
            <a:ext cx="2916237" cy="1720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1400" b="1" dirty="0"/>
              <a:t>系统设计与开发</a:t>
            </a:r>
            <a:endParaRPr lang="en-US" altLang="zh-CN" sz="1400" b="1" dirty="0"/>
          </a:p>
          <a:p>
            <a:pPr>
              <a:lnSpc>
                <a:spcPct val="150000"/>
              </a:lnSpc>
            </a:pPr>
            <a:r>
              <a:rPr lang="zh-CN" altLang="en-US" sz="1100" dirty="0"/>
              <a:t>最终成果是设计开发一个具有完善特定功能的舆情分析系统，实现热点话题查询、情感倾向分析、负面预警等功能，并实现友好的前端交互。</a:t>
            </a:r>
            <a:endParaRPr lang="en-US" altLang="zh-CN" sz="1100" dirty="0"/>
          </a:p>
          <a:p>
            <a:pPr>
              <a:lnSpc>
                <a:spcPct val="150000"/>
              </a:lnSpc>
            </a:pPr>
            <a:endParaRPr lang="zh-CN" altLang="en-US" sz="1400" dirty="0">
              <a:solidFill>
                <a:srgbClr val="000000"/>
              </a:solidFill>
              <a:latin typeface="Calibri" pitchFamily="34" charset="0"/>
              <a:sym typeface="宋体" pitchFamily="2" charset="-122"/>
            </a:endParaRPr>
          </a:p>
        </p:txBody>
      </p:sp>
      <p:sp>
        <p:nvSpPr>
          <p:cNvPr id="10252" name="矩形 11"/>
          <p:cNvSpPr>
            <a:spLocks noChangeArrowheads="1"/>
          </p:cNvSpPr>
          <p:nvPr/>
        </p:nvSpPr>
        <p:spPr bwMode="auto">
          <a:xfrm>
            <a:off x="0" y="365125"/>
            <a:ext cx="3203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en-US" sz="2800" b="1" dirty="0">
              <a:solidFill>
                <a:schemeClr val="bg1"/>
              </a:solidFill>
              <a:latin typeface="Calibri" pitchFamily="34" charset="0"/>
              <a:sym typeface="宋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10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nodePh="1">
                                  <p:stCondLst>
                                    <p:cond delay="0"/>
                                  </p:stCondLst>
                                  <p:endCondLst>
                                    <p:cond evt="begin" delay="0">
                                      <p:tn val="5"/>
                                    </p:cond>
                                  </p:endCondLst>
                                  <p:childTnLst>
                                    <p:set>
                                      <p:cBhvr>
                                        <p:cTn id="6" dur="1" fill="hold">
                                          <p:stCondLst>
                                            <p:cond delay="0"/>
                                          </p:stCondLst>
                                        </p:cTn>
                                        <p:tgtEl>
                                          <p:spTgt spid="10252"/>
                                        </p:tgtEl>
                                        <p:attrNameLst>
                                          <p:attrName>style.visibility</p:attrName>
                                        </p:attrNameLst>
                                      </p:cBhvr>
                                      <p:to>
                                        <p:strVal val="visible"/>
                                      </p:to>
                                    </p:set>
                                    <p:anim calcmode="lin" valueType="num">
                                      <p:cBhvr>
                                        <p:cTn id="7" dur="750" fill="hold"/>
                                        <p:tgtEl>
                                          <p:spTgt spid="10252"/>
                                        </p:tgtEl>
                                        <p:attrNameLst>
                                          <p:attrName>ppt_x</p:attrName>
                                        </p:attrNameLst>
                                      </p:cBhvr>
                                      <p:tavLst>
                                        <p:tav tm="0">
                                          <p:val>
                                            <p:strVal val="0-#ppt_w/2"/>
                                          </p:val>
                                        </p:tav>
                                        <p:tav tm="100000">
                                          <p:val>
                                            <p:strVal val="#ppt_x"/>
                                          </p:val>
                                        </p:tav>
                                      </p:tavLst>
                                    </p:anim>
                                    <p:anim calcmode="lin" valueType="num">
                                      <p:cBhvr>
                                        <p:cTn id="8" dur="750" fill="hold"/>
                                        <p:tgtEl>
                                          <p:spTgt spid="10252"/>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22" presetClass="entr" presetSubtype="8" fill="hold" nodeType="afterEffect">
                                  <p:stCondLst>
                                    <p:cond delay="0"/>
                                  </p:stCondLst>
                                  <p:childTnLst>
                                    <p:set>
                                      <p:cBhvr>
                                        <p:cTn id="11" dur="1" fill="hold">
                                          <p:stCondLst>
                                            <p:cond delay="0"/>
                                          </p:stCondLst>
                                        </p:cTn>
                                        <p:tgtEl>
                                          <p:spTgt spid="10247"/>
                                        </p:tgtEl>
                                        <p:attrNameLst>
                                          <p:attrName>style.visibility</p:attrName>
                                        </p:attrNameLst>
                                      </p:cBhvr>
                                      <p:to>
                                        <p:strVal val="visible"/>
                                      </p:to>
                                    </p:set>
                                    <p:animEffect>
                                      <p:cBhvr>
                                        <p:cTn id="12" dur="750"/>
                                        <p:tgtEl>
                                          <p:spTgt spid="10247"/>
                                        </p:tgtEl>
                                      </p:cBhvr>
                                    </p:animEffect>
                                  </p:childTnLst>
                                </p:cTn>
                              </p:par>
                            </p:childTnLst>
                          </p:cTn>
                        </p:par>
                        <p:par>
                          <p:cTn id="13" fill="hold" nodeType="afterGroup">
                            <p:stCondLst>
                              <p:cond delay="1500"/>
                            </p:stCondLst>
                            <p:childTnLst>
                              <p:par>
                                <p:cTn id="14" presetID="10" presetClass="entr" presetSubtype="0" fill="hold" grpId="0" nodeType="afterEffect">
                                  <p:stCondLst>
                                    <p:cond delay="0"/>
                                  </p:stCondLst>
                                  <p:childTnLst>
                                    <p:set>
                                      <p:cBhvr>
                                        <p:cTn id="15" dur="1" fill="hold">
                                          <p:stCondLst>
                                            <p:cond delay="0"/>
                                          </p:stCondLst>
                                        </p:cTn>
                                        <p:tgtEl>
                                          <p:spTgt spid="10248"/>
                                        </p:tgtEl>
                                        <p:attrNameLst>
                                          <p:attrName>style.visibility</p:attrName>
                                        </p:attrNameLst>
                                      </p:cBhvr>
                                      <p:to>
                                        <p:strVal val="visible"/>
                                      </p:to>
                                    </p:set>
                                    <p:animEffect>
                                      <p:cBhvr>
                                        <p:cTn id="16" dur="750"/>
                                        <p:tgtEl>
                                          <p:spTgt spid="10248"/>
                                        </p:tgtEl>
                                      </p:cBhvr>
                                    </p:animEffect>
                                  </p:childTnLst>
                                </p:cTn>
                              </p:par>
                            </p:childTnLst>
                          </p:cTn>
                        </p:par>
                        <p:par>
                          <p:cTn id="17" fill="hold" nodeType="afterGroup">
                            <p:stCondLst>
                              <p:cond delay="2250"/>
                            </p:stCondLst>
                            <p:childTnLst>
                              <p:par>
                                <p:cTn id="18" presetID="22" presetClass="entr" presetSubtype="8" fill="hold" nodeType="afterEffect">
                                  <p:stCondLst>
                                    <p:cond delay="0"/>
                                  </p:stCondLst>
                                  <p:childTnLst>
                                    <p:set>
                                      <p:cBhvr>
                                        <p:cTn id="19" dur="1" fill="hold">
                                          <p:stCondLst>
                                            <p:cond delay="0"/>
                                          </p:stCondLst>
                                        </p:cTn>
                                        <p:tgtEl>
                                          <p:spTgt spid="10245"/>
                                        </p:tgtEl>
                                        <p:attrNameLst>
                                          <p:attrName>style.visibility</p:attrName>
                                        </p:attrNameLst>
                                      </p:cBhvr>
                                      <p:to>
                                        <p:strVal val="visible"/>
                                      </p:to>
                                    </p:set>
                                    <p:animEffect>
                                      <p:cBhvr>
                                        <p:cTn id="20" dur="750"/>
                                        <p:tgtEl>
                                          <p:spTgt spid="10245"/>
                                        </p:tgtEl>
                                      </p:cBhvr>
                                    </p:animEffect>
                                  </p:childTnLst>
                                </p:cTn>
                              </p:par>
                            </p:childTnLst>
                          </p:cTn>
                        </p:par>
                        <p:par>
                          <p:cTn id="21" fill="hold" nodeType="afterGroup">
                            <p:stCondLst>
                              <p:cond delay="3000"/>
                            </p:stCondLst>
                            <p:childTnLst>
                              <p:par>
                                <p:cTn id="22" presetID="10" presetClass="entr" presetSubtype="0" fill="hold" grpId="0" nodeType="afterEffect">
                                  <p:stCondLst>
                                    <p:cond delay="0"/>
                                  </p:stCondLst>
                                  <p:childTnLst>
                                    <p:set>
                                      <p:cBhvr>
                                        <p:cTn id="23" dur="1" fill="hold">
                                          <p:stCondLst>
                                            <p:cond delay="0"/>
                                          </p:stCondLst>
                                        </p:cTn>
                                        <p:tgtEl>
                                          <p:spTgt spid="10249"/>
                                        </p:tgtEl>
                                        <p:attrNameLst>
                                          <p:attrName>style.visibility</p:attrName>
                                        </p:attrNameLst>
                                      </p:cBhvr>
                                      <p:to>
                                        <p:strVal val="visible"/>
                                      </p:to>
                                    </p:set>
                                    <p:animEffect>
                                      <p:cBhvr>
                                        <p:cTn id="24" dur="750"/>
                                        <p:tgtEl>
                                          <p:spTgt spid="10249"/>
                                        </p:tgtEl>
                                      </p:cBhvr>
                                    </p:animEffect>
                                  </p:childTnLst>
                                </p:cTn>
                              </p:par>
                            </p:childTnLst>
                          </p:cTn>
                        </p:par>
                        <p:par>
                          <p:cTn id="25" fill="hold" nodeType="afterGroup">
                            <p:stCondLst>
                              <p:cond delay="3750"/>
                            </p:stCondLst>
                            <p:childTnLst>
                              <p:par>
                                <p:cTn id="26" presetID="22" presetClass="entr" presetSubtype="8" fill="hold" nodeType="afterEffect">
                                  <p:stCondLst>
                                    <p:cond delay="0"/>
                                  </p:stCondLst>
                                  <p:childTnLst>
                                    <p:set>
                                      <p:cBhvr>
                                        <p:cTn id="27" dur="1" fill="hold">
                                          <p:stCondLst>
                                            <p:cond delay="0"/>
                                          </p:stCondLst>
                                        </p:cTn>
                                        <p:tgtEl>
                                          <p:spTgt spid="10244"/>
                                        </p:tgtEl>
                                        <p:attrNameLst>
                                          <p:attrName>style.visibility</p:attrName>
                                        </p:attrNameLst>
                                      </p:cBhvr>
                                      <p:to>
                                        <p:strVal val="visible"/>
                                      </p:to>
                                    </p:set>
                                    <p:animEffect>
                                      <p:cBhvr>
                                        <p:cTn id="28" dur="750"/>
                                        <p:tgtEl>
                                          <p:spTgt spid="10244"/>
                                        </p:tgtEl>
                                      </p:cBhvr>
                                    </p:animEffect>
                                  </p:childTnLst>
                                </p:cTn>
                              </p:par>
                            </p:childTnLst>
                          </p:cTn>
                        </p:par>
                        <p:par>
                          <p:cTn id="29" fill="hold" nodeType="afterGroup">
                            <p:stCondLst>
                              <p:cond delay="4500"/>
                            </p:stCondLst>
                            <p:childTnLst>
                              <p:par>
                                <p:cTn id="30" presetID="10" presetClass="entr" presetSubtype="0" fill="hold" grpId="0" nodeType="afterEffect">
                                  <p:stCondLst>
                                    <p:cond delay="0"/>
                                  </p:stCondLst>
                                  <p:childTnLst>
                                    <p:set>
                                      <p:cBhvr>
                                        <p:cTn id="31" dur="1" fill="hold">
                                          <p:stCondLst>
                                            <p:cond delay="0"/>
                                          </p:stCondLst>
                                        </p:cTn>
                                        <p:tgtEl>
                                          <p:spTgt spid="10250"/>
                                        </p:tgtEl>
                                        <p:attrNameLst>
                                          <p:attrName>style.visibility</p:attrName>
                                        </p:attrNameLst>
                                      </p:cBhvr>
                                      <p:to>
                                        <p:strVal val="visible"/>
                                      </p:to>
                                    </p:set>
                                    <p:animEffect>
                                      <p:cBhvr>
                                        <p:cTn id="32" dur="750"/>
                                        <p:tgtEl>
                                          <p:spTgt spid="10250"/>
                                        </p:tgtEl>
                                      </p:cBhvr>
                                    </p:animEffect>
                                  </p:childTnLst>
                                </p:cTn>
                              </p:par>
                            </p:childTnLst>
                          </p:cTn>
                        </p:par>
                        <p:par>
                          <p:cTn id="33" fill="hold" nodeType="afterGroup">
                            <p:stCondLst>
                              <p:cond delay="5250"/>
                            </p:stCondLst>
                            <p:childTnLst>
                              <p:par>
                                <p:cTn id="34" presetID="22" presetClass="entr" presetSubtype="8" fill="hold" nodeType="afterEffect">
                                  <p:stCondLst>
                                    <p:cond delay="0"/>
                                  </p:stCondLst>
                                  <p:childTnLst>
                                    <p:set>
                                      <p:cBhvr>
                                        <p:cTn id="35" dur="1" fill="hold">
                                          <p:stCondLst>
                                            <p:cond delay="0"/>
                                          </p:stCondLst>
                                        </p:cTn>
                                        <p:tgtEl>
                                          <p:spTgt spid="10246"/>
                                        </p:tgtEl>
                                        <p:attrNameLst>
                                          <p:attrName>style.visibility</p:attrName>
                                        </p:attrNameLst>
                                      </p:cBhvr>
                                      <p:to>
                                        <p:strVal val="visible"/>
                                      </p:to>
                                    </p:set>
                                    <p:animEffect>
                                      <p:cBhvr>
                                        <p:cTn id="36" dur="750"/>
                                        <p:tgtEl>
                                          <p:spTgt spid="10246"/>
                                        </p:tgtEl>
                                      </p:cBhvr>
                                    </p:animEffect>
                                  </p:childTnLst>
                                </p:cTn>
                              </p:par>
                            </p:childTnLst>
                          </p:cTn>
                        </p:par>
                        <p:par>
                          <p:cTn id="37" fill="hold" nodeType="afterGroup">
                            <p:stCondLst>
                              <p:cond delay="6000"/>
                            </p:stCondLst>
                            <p:childTnLst>
                              <p:par>
                                <p:cTn id="38" presetID="10" presetClass="entr" presetSubtype="0" fill="hold" grpId="0" nodeType="afterEffect">
                                  <p:stCondLst>
                                    <p:cond delay="0"/>
                                  </p:stCondLst>
                                  <p:childTnLst>
                                    <p:set>
                                      <p:cBhvr>
                                        <p:cTn id="39" dur="1" fill="hold">
                                          <p:stCondLst>
                                            <p:cond delay="0"/>
                                          </p:stCondLst>
                                        </p:cTn>
                                        <p:tgtEl>
                                          <p:spTgt spid="10251"/>
                                        </p:tgtEl>
                                        <p:attrNameLst>
                                          <p:attrName>style.visibility</p:attrName>
                                        </p:attrNameLst>
                                      </p:cBhvr>
                                      <p:to>
                                        <p:strVal val="visible"/>
                                      </p:to>
                                    </p:set>
                                    <p:animEffect>
                                      <p:cBhvr>
                                        <p:cTn id="40" dur="750"/>
                                        <p:tgtEl>
                                          <p:spTgt spid="10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8" grpId="0" bldLvl="0" autoUpdateAnimBg="0"/>
      <p:bldP spid="10249" grpId="0" bldLvl="0" autoUpdateAnimBg="0"/>
      <p:bldP spid="10250" grpId="0" bldLvl="0" autoUpdateAnimBg="0"/>
      <p:bldP spid="10251" grpId="0" bldLvl="0" autoUpdateAnimBg="0"/>
      <p:bldP spid="10252" grpId="0" bldLvl="0" autoUpdateAnimBg="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Calibri"/>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377</TotalTime>
  <Pages>0</Pages>
  <Words>1823</Words>
  <Characters>0</Characters>
  <Application>Microsoft Office PowerPoint</Application>
  <DocSecurity>0</DocSecurity>
  <PresentationFormat>全屏显示(16:9)</PresentationFormat>
  <Lines>0</Lines>
  <Paragraphs>193</Paragraphs>
  <Slides>24</Slides>
  <Notes>24</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24</vt:i4>
      </vt:variant>
    </vt:vector>
  </HeadingPairs>
  <TitlesOfParts>
    <vt:vector size="34" baseType="lpstr">
      <vt:lpstr>Kozuka Mincho Pr6N H</vt:lpstr>
      <vt:lpstr>华文楷体</vt:lpstr>
      <vt:lpstr>楷体</vt:lpstr>
      <vt:lpstr>宋体</vt:lpstr>
      <vt:lpstr>微软雅黑</vt:lpstr>
      <vt:lpstr>Arial</vt:lpstr>
      <vt:lpstr>Broadway</vt:lpstr>
      <vt:lpstr>Calibri</vt:lpstr>
      <vt:lpstr>Segoe UI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创意PPT</dc:creator>
  <cp:lastModifiedBy>Administrator</cp:lastModifiedBy>
  <cp:revision>117</cp:revision>
  <dcterms:created xsi:type="dcterms:W3CDTF">2014-07-25T06:09:36Z</dcterms:created>
  <dcterms:modified xsi:type="dcterms:W3CDTF">2018-06-20T15:54:49Z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2052-9.1.0.5218</vt:lpwstr>
  </property>
</Properties>
</file>